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87" r:id="rId6"/>
    <p:sldId id="313" r:id="rId7"/>
    <p:sldId id="334" r:id="rId8"/>
    <p:sldId id="337" r:id="rId9"/>
    <p:sldId id="295" r:id="rId10"/>
    <p:sldId id="307" r:id="rId11"/>
    <p:sldId id="306" r:id="rId12"/>
    <p:sldId id="308" r:id="rId13"/>
    <p:sldId id="309" r:id="rId14"/>
    <p:sldId id="331" r:id="rId15"/>
    <p:sldId id="324" r:id="rId16"/>
    <p:sldId id="310" r:id="rId17"/>
    <p:sldId id="325" r:id="rId18"/>
    <p:sldId id="327" r:id="rId19"/>
    <p:sldId id="328" r:id="rId20"/>
    <p:sldId id="329" r:id="rId21"/>
    <p:sldId id="330" r:id="rId22"/>
    <p:sldId id="294" r:id="rId23"/>
    <p:sldId id="296" r:id="rId24"/>
    <p:sldId id="298" r:id="rId25"/>
    <p:sldId id="336" r:id="rId26"/>
    <p:sldId id="335" r:id="rId27"/>
    <p:sldId id="266" r:id="rId28"/>
    <p:sldId id="285" r:id="rId29"/>
  </p:sldIdLst>
  <p:sldSz cx="12188825"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6E8DC-F9D6-482B-9A83-E53510A4DF9C}" v="100" dt="2019-10-01T09:35:36.308"/>
    <p1510:client id="{980502EE-B808-4085-AD12-4D121F95AB63}" v="12" dt="2019-10-01T09:54:18.750"/>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2" d="100"/>
          <a:sy n="72" d="100"/>
        </p:scale>
        <p:origin x="660" y="66"/>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29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Rinzema" userId="f5b0a3a2-843e-46e8-bd6c-bfb1073e4372" providerId="ADAL" clId="{980502EE-B808-4085-AD12-4D121F95AB63}"/>
    <pc:docChg chg="undo custSel addSld delSld modSld sldOrd">
      <pc:chgData name="Sieger Rinzema" userId="f5b0a3a2-843e-46e8-bd6c-bfb1073e4372" providerId="ADAL" clId="{980502EE-B808-4085-AD12-4D121F95AB63}" dt="2019-10-01T09:55:55.346" v="456" actId="20577"/>
      <pc:docMkLst>
        <pc:docMk/>
      </pc:docMkLst>
      <pc:sldChg chg="add">
        <pc:chgData name="Sieger Rinzema" userId="f5b0a3a2-843e-46e8-bd6c-bfb1073e4372" providerId="ADAL" clId="{980502EE-B808-4085-AD12-4D121F95AB63}" dt="2019-10-01T09:38:57.804" v="3"/>
        <pc:sldMkLst>
          <pc:docMk/>
          <pc:sldMk cId="2550531607" sldId="266"/>
        </pc:sldMkLst>
      </pc:sldChg>
      <pc:sldChg chg="del ord">
        <pc:chgData name="Sieger Rinzema" userId="f5b0a3a2-843e-46e8-bd6c-bfb1073e4372" providerId="ADAL" clId="{980502EE-B808-4085-AD12-4D121F95AB63}" dt="2019-10-01T09:38:48.328" v="1" actId="2696"/>
        <pc:sldMkLst>
          <pc:docMk/>
          <pc:sldMk cId="2555777536" sldId="266"/>
        </pc:sldMkLst>
      </pc:sldChg>
      <pc:sldChg chg="add">
        <pc:chgData name="Sieger Rinzema" userId="f5b0a3a2-843e-46e8-bd6c-bfb1073e4372" providerId="ADAL" clId="{980502EE-B808-4085-AD12-4D121F95AB63}" dt="2019-10-01T09:38:57.804" v="3"/>
        <pc:sldMkLst>
          <pc:docMk/>
          <pc:sldMk cId="2142192108" sldId="285"/>
        </pc:sldMkLst>
      </pc:sldChg>
      <pc:sldChg chg="del">
        <pc:chgData name="Sieger Rinzema" userId="f5b0a3a2-843e-46e8-bd6c-bfb1073e4372" providerId="ADAL" clId="{980502EE-B808-4085-AD12-4D121F95AB63}" dt="2019-10-01T09:38:48.359" v="2" actId="2696"/>
        <pc:sldMkLst>
          <pc:docMk/>
          <pc:sldMk cId="2759896563" sldId="285"/>
        </pc:sldMkLst>
      </pc:sldChg>
      <pc:sldChg chg="del">
        <pc:chgData name="Sieger Rinzema" userId="f5b0a3a2-843e-46e8-bd6c-bfb1073e4372" providerId="ADAL" clId="{980502EE-B808-4085-AD12-4D121F95AB63}" dt="2019-10-01T09:39:09.087" v="4" actId="2696"/>
        <pc:sldMkLst>
          <pc:docMk/>
          <pc:sldMk cId="3799201756" sldId="291"/>
        </pc:sldMkLst>
      </pc:sldChg>
      <pc:sldChg chg="ord">
        <pc:chgData name="Sieger Rinzema" userId="f5b0a3a2-843e-46e8-bd6c-bfb1073e4372" providerId="ADAL" clId="{980502EE-B808-4085-AD12-4D121F95AB63}" dt="2019-10-01T09:52:23.407" v="86"/>
        <pc:sldMkLst>
          <pc:docMk/>
          <pc:sldMk cId="1426941837" sldId="295"/>
        </pc:sldMkLst>
      </pc:sldChg>
      <pc:sldChg chg="add del">
        <pc:chgData name="Sieger Rinzema" userId="f5b0a3a2-843e-46e8-bd6c-bfb1073e4372" providerId="ADAL" clId="{980502EE-B808-4085-AD12-4D121F95AB63}" dt="2019-10-01T09:40:42.561" v="12" actId="2696"/>
        <pc:sldMkLst>
          <pc:docMk/>
          <pc:sldMk cId="3950997662" sldId="301"/>
        </pc:sldMkLst>
      </pc:sldChg>
      <pc:sldChg chg="del">
        <pc:chgData name="Sieger Rinzema" userId="f5b0a3a2-843e-46e8-bd6c-bfb1073e4372" providerId="ADAL" clId="{980502EE-B808-4085-AD12-4D121F95AB63}" dt="2019-10-01T09:44:21.720" v="76" actId="2696"/>
        <pc:sldMkLst>
          <pc:docMk/>
          <pc:sldMk cId="3880929716" sldId="302"/>
        </pc:sldMkLst>
      </pc:sldChg>
      <pc:sldChg chg="modSp del">
        <pc:chgData name="Sieger Rinzema" userId="f5b0a3a2-843e-46e8-bd6c-bfb1073e4372" providerId="ADAL" clId="{980502EE-B808-4085-AD12-4D121F95AB63}" dt="2019-10-01T09:54:13.609" v="87" actId="2696"/>
        <pc:sldMkLst>
          <pc:docMk/>
          <pc:sldMk cId="2235918568" sldId="303"/>
        </pc:sldMkLst>
        <pc:spChg chg="mod">
          <ac:chgData name="Sieger Rinzema" userId="f5b0a3a2-843e-46e8-bd6c-bfb1073e4372" providerId="ADAL" clId="{980502EE-B808-4085-AD12-4D121F95AB63}" dt="2019-10-01T09:44:32.681" v="79" actId="20577"/>
          <ac:spMkLst>
            <pc:docMk/>
            <pc:sldMk cId="2235918568" sldId="303"/>
            <ac:spMk id="2" creationId="{1892D728-6BB4-42E2-8B89-C9186F2067FC}"/>
          </ac:spMkLst>
        </pc:spChg>
      </pc:sldChg>
      <pc:sldChg chg="modSp del">
        <pc:chgData name="Sieger Rinzema" userId="f5b0a3a2-843e-46e8-bd6c-bfb1073e4372" providerId="ADAL" clId="{980502EE-B808-4085-AD12-4D121F95AB63}" dt="2019-10-01T09:54:14.219" v="88" actId="2696"/>
        <pc:sldMkLst>
          <pc:docMk/>
          <pc:sldMk cId="947477368" sldId="304"/>
        </pc:sldMkLst>
        <pc:spChg chg="mod">
          <ac:chgData name="Sieger Rinzema" userId="f5b0a3a2-843e-46e8-bd6c-bfb1073e4372" providerId="ADAL" clId="{980502EE-B808-4085-AD12-4D121F95AB63}" dt="2019-10-01T09:44:43.369" v="81" actId="20577"/>
          <ac:spMkLst>
            <pc:docMk/>
            <pc:sldMk cId="947477368" sldId="304"/>
            <ac:spMk id="3" creationId="{C69352FF-6764-4701-9FA9-833F7091CADB}"/>
          </ac:spMkLst>
        </pc:spChg>
      </pc:sldChg>
      <pc:sldChg chg="modSp">
        <pc:chgData name="Sieger Rinzema" userId="f5b0a3a2-843e-46e8-bd6c-bfb1073e4372" providerId="ADAL" clId="{980502EE-B808-4085-AD12-4D121F95AB63}" dt="2019-10-01T09:45:11.228" v="82" actId="20577"/>
        <pc:sldMkLst>
          <pc:docMk/>
          <pc:sldMk cId="454992573" sldId="308"/>
        </pc:sldMkLst>
        <pc:spChg chg="mod">
          <ac:chgData name="Sieger Rinzema" userId="f5b0a3a2-843e-46e8-bd6c-bfb1073e4372" providerId="ADAL" clId="{980502EE-B808-4085-AD12-4D121F95AB63}" dt="2019-10-01T09:45:11.228" v="82" actId="20577"/>
          <ac:spMkLst>
            <pc:docMk/>
            <pc:sldMk cId="454992573" sldId="308"/>
            <ac:spMk id="3" creationId="{00000000-0000-0000-0000-000000000000}"/>
          </ac:spMkLst>
        </pc:spChg>
      </pc:sldChg>
      <pc:sldChg chg="del">
        <pc:chgData name="Sieger Rinzema" userId="f5b0a3a2-843e-46e8-bd6c-bfb1073e4372" providerId="ADAL" clId="{980502EE-B808-4085-AD12-4D121F95AB63}" dt="2019-10-01T09:39:10.071" v="5" actId="2696"/>
        <pc:sldMkLst>
          <pc:docMk/>
          <pc:sldMk cId="3905900142" sldId="311"/>
        </pc:sldMkLst>
      </pc:sldChg>
      <pc:sldChg chg="del">
        <pc:chgData name="Sieger Rinzema" userId="f5b0a3a2-843e-46e8-bd6c-bfb1073e4372" providerId="ADAL" clId="{980502EE-B808-4085-AD12-4D121F95AB63}" dt="2019-10-01T09:39:10.681" v="6" actId="2696"/>
        <pc:sldMkLst>
          <pc:docMk/>
          <pc:sldMk cId="3633563484" sldId="312"/>
        </pc:sldMkLst>
      </pc:sldChg>
      <pc:sldChg chg="modSp add del modAnim">
        <pc:chgData name="Sieger Rinzema" userId="f5b0a3a2-843e-46e8-bd6c-bfb1073e4372" providerId="ADAL" clId="{980502EE-B808-4085-AD12-4D121F95AB63}" dt="2019-10-01T09:41:18.758" v="52" actId="20577"/>
        <pc:sldMkLst>
          <pc:docMk/>
          <pc:sldMk cId="278920475" sldId="313"/>
        </pc:sldMkLst>
        <pc:spChg chg="mod">
          <ac:chgData name="Sieger Rinzema" userId="f5b0a3a2-843e-46e8-bd6c-bfb1073e4372" providerId="ADAL" clId="{980502EE-B808-4085-AD12-4D121F95AB63}" dt="2019-10-01T09:40:55.801" v="48" actId="20577"/>
          <ac:spMkLst>
            <pc:docMk/>
            <pc:sldMk cId="278920475" sldId="313"/>
            <ac:spMk id="2" creationId="{DDA00B4A-DB68-4305-B003-DCF75C78B01E}"/>
          </ac:spMkLst>
        </pc:spChg>
        <pc:spChg chg="mod">
          <ac:chgData name="Sieger Rinzema" userId="f5b0a3a2-843e-46e8-bd6c-bfb1073e4372" providerId="ADAL" clId="{980502EE-B808-4085-AD12-4D121F95AB63}" dt="2019-10-01T09:41:18.758" v="52" actId="20577"/>
          <ac:spMkLst>
            <pc:docMk/>
            <pc:sldMk cId="278920475" sldId="313"/>
            <ac:spMk id="3" creationId="{0CDB1B6D-6A06-4311-8C4B-BA83C5123C30}"/>
          </ac:spMkLst>
        </pc:spChg>
      </pc:sldChg>
      <pc:sldChg chg="del">
        <pc:chgData name="Sieger Rinzema" userId="f5b0a3a2-843e-46e8-bd6c-bfb1073e4372" providerId="ADAL" clId="{980502EE-B808-4085-AD12-4D121F95AB63}" dt="2019-10-01T09:44:12.097" v="72" actId="2696"/>
        <pc:sldMkLst>
          <pc:docMk/>
          <pc:sldMk cId="3423576758" sldId="314"/>
        </pc:sldMkLst>
      </pc:sldChg>
      <pc:sldChg chg="del">
        <pc:chgData name="Sieger Rinzema" userId="f5b0a3a2-843e-46e8-bd6c-bfb1073e4372" providerId="ADAL" clId="{980502EE-B808-4085-AD12-4D121F95AB63}" dt="2019-10-01T09:44:12.956" v="73" actId="2696"/>
        <pc:sldMkLst>
          <pc:docMk/>
          <pc:sldMk cId="3341320150" sldId="315"/>
        </pc:sldMkLst>
      </pc:sldChg>
      <pc:sldChg chg="del">
        <pc:chgData name="Sieger Rinzema" userId="f5b0a3a2-843e-46e8-bd6c-bfb1073e4372" providerId="ADAL" clId="{980502EE-B808-4085-AD12-4D121F95AB63}" dt="2019-10-01T09:44:13.878" v="74" actId="2696"/>
        <pc:sldMkLst>
          <pc:docMk/>
          <pc:sldMk cId="1622630469" sldId="316"/>
        </pc:sldMkLst>
      </pc:sldChg>
      <pc:sldChg chg="del">
        <pc:chgData name="Sieger Rinzema" userId="f5b0a3a2-843e-46e8-bd6c-bfb1073e4372" providerId="ADAL" clId="{980502EE-B808-4085-AD12-4D121F95AB63}" dt="2019-10-01T09:44:15.064" v="75" actId="2696"/>
        <pc:sldMkLst>
          <pc:docMk/>
          <pc:sldMk cId="1292308624" sldId="317"/>
        </pc:sldMkLst>
      </pc:sldChg>
      <pc:sldChg chg="modSp">
        <pc:chgData name="Sieger Rinzema" userId="f5b0a3a2-843e-46e8-bd6c-bfb1073e4372" providerId="ADAL" clId="{980502EE-B808-4085-AD12-4D121F95AB63}" dt="2019-10-01T09:47:52.546" v="84" actId="20577"/>
        <pc:sldMkLst>
          <pc:docMk/>
          <pc:sldMk cId="692108656" sldId="328"/>
        </pc:sldMkLst>
        <pc:spChg chg="mod">
          <ac:chgData name="Sieger Rinzema" userId="f5b0a3a2-843e-46e8-bd6c-bfb1073e4372" providerId="ADAL" clId="{980502EE-B808-4085-AD12-4D121F95AB63}" dt="2019-10-01T09:47:52.546" v="84" actId="20577"/>
          <ac:spMkLst>
            <pc:docMk/>
            <pc:sldMk cId="692108656" sldId="328"/>
            <ac:spMk id="2" creationId="{00000000-0000-0000-0000-000000000000}"/>
          </ac:spMkLst>
        </pc:spChg>
      </pc:sldChg>
      <pc:sldChg chg="ord">
        <pc:chgData name="Sieger Rinzema" userId="f5b0a3a2-843e-46e8-bd6c-bfb1073e4372" providerId="ADAL" clId="{980502EE-B808-4085-AD12-4D121F95AB63}" dt="2019-10-01T09:45:33.857" v="83"/>
        <pc:sldMkLst>
          <pc:docMk/>
          <pc:sldMk cId="2522714727" sldId="331"/>
        </pc:sldMkLst>
      </pc:sldChg>
      <pc:sldChg chg="delSp modSp">
        <pc:chgData name="Sieger Rinzema" userId="f5b0a3a2-843e-46e8-bd6c-bfb1073e4372" providerId="ADAL" clId="{980502EE-B808-4085-AD12-4D121F95AB63}" dt="2019-10-01T09:43:31.801" v="71" actId="20577"/>
        <pc:sldMkLst>
          <pc:docMk/>
          <pc:sldMk cId="129872749" sldId="334"/>
        </pc:sldMkLst>
        <pc:spChg chg="mod">
          <ac:chgData name="Sieger Rinzema" userId="f5b0a3a2-843e-46e8-bd6c-bfb1073e4372" providerId="ADAL" clId="{980502EE-B808-4085-AD12-4D121F95AB63}" dt="2019-10-01T09:43:31.801" v="71" actId="20577"/>
          <ac:spMkLst>
            <pc:docMk/>
            <pc:sldMk cId="129872749" sldId="334"/>
            <ac:spMk id="3" creationId="{00000000-0000-0000-0000-000000000000}"/>
          </ac:spMkLst>
        </pc:spChg>
        <pc:picChg chg="del">
          <ac:chgData name="Sieger Rinzema" userId="f5b0a3a2-843e-46e8-bd6c-bfb1073e4372" providerId="ADAL" clId="{980502EE-B808-4085-AD12-4D121F95AB63}" dt="2019-10-01T09:43:04.103" v="53" actId="478"/>
          <ac:picMkLst>
            <pc:docMk/>
            <pc:sldMk cId="129872749" sldId="334"/>
            <ac:picMk id="4" creationId="{00000000-0000-0000-0000-000000000000}"/>
          </ac:picMkLst>
        </pc:picChg>
      </pc:sldChg>
      <pc:sldChg chg="modSp add">
        <pc:chgData name="Sieger Rinzema" userId="f5b0a3a2-843e-46e8-bd6c-bfb1073e4372" providerId="ADAL" clId="{980502EE-B808-4085-AD12-4D121F95AB63}" dt="2019-10-01T09:55:55.346" v="456" actId="20577"/>
        <pc:sldMkLst>
          <pc:docMk/>
          <pc:sldMk cId="3984258317" sldId="337"/>
        </pc:sldMkLst>
        <pc:spChg chg="mod">
          <ac:chgData name="Sieger Rinzema" userId="f5b0a3a2-843e-46e8-bd6c-bfb1073e4372" providerId="ADAL" clId="{980502EE-B808-4085-AD12-4D121F95AB63}" dt="2019-10-01T09:54:26.509" v="119" actId="20577"/>
          <ac:spMkLst>
            <pc:docMk/>
            <pc:sldMk cId="3984258317" sldId="337"/>
            <ac:spMk id="2" creationId="{A83E97F3-8277-4201-8F5B-E5BDD36C6F2D}"/>
          </ac:spMkLst>
        </pc:spChg>
        <pc:spChg chg="mod">
          <ac:chgData name="Sieger Rinzema" userId="f5b0a3a2-843e-46e8-bd6c-bfb1073e4372" providerId="ADAL" clId="{980502EE-B808-4085-AD12-4D121F95AB63}" dt="2019-10-01T09:55:55.346" v="456" actId="20577"/>
          <ac:spMkLst>
            <pc:docMk/>
            <pc:sldMk cId="3984258317" sldId="337"/>
            <ac:spMk id="3" creationId="{448F4516-37B8-4D5F-B0DC-832471218E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0C66D14-5CD3-4EE9-88C1-E0E0745FC62F}" type="datetime1">
              <a:rPr lang="nl-NL" smtClean="0"/>
              <a:t>1-10-2019</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nl-NL" smtClean="0"/>
              <a:t>‹nr.›</a:t>
            </a:fld>
            <a:endParaRPr lang="nl-N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5CDD20F-CAB5-4F3D-801E-267BF0D45B7B}" type="datetime1">
              <a:rPr lang="nl-NL" smtClean="0"/>
              <a:t>1-10-2019</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nl-NL" smtClean="0"/>
              <a:t>‹nr.›</a:t>
            </a:fld>
            <a:endParaRPr lang="nl-N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a:t>
            </a:fld>
            <a:endParaRPr lang="nl-NL" dirty="0"/>
          </a:p>
        </p:txBody>
      </p:sp>
    </p:spTree>
    <p:extLst>
      <p:ext uri="{BB962C8B-B14F-4D97-AF65-F5344CB8AC3E}">
        <p14:creationId xmlns:p14="http://schemas.microsoft.com/office/powerpoint/2010/main" val="3271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13</a:t>
            </a:fld>
            <a:endParaRPr lang="nl-NL" dirty="0"/>
          </a:p>
        </p:txBody>
      </p:sp>
    </p:spTree>
    <p:extLst>
      <p:ext uri="{BB962C8B-B14F-4D97-AF65-F5344CB8AC3E}">
        <p14:creationId xmlns:p14="http://schemas.microsoft.com/office/powerpoint/2010/main" val="287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14</a:t>
            </a:fld>
            <a:endParaRPr lang="nl-NL" dirty="0"/>
          </a:p>
        </p:txBody>
      </p:sp>
    </p:spTree>
    <p:extLst>
      <p:ext uri="{BB962C8B-B14F-4D97-AF65-F5344CB8AC3E}">
        <p14:creationId xmlns:p14="http://schemas.microsoft.com/office/powerpoint/2010/main" val="23807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a:defRPr sz="5400"/>
            </a:lvl1pPr>
          </a:lstStyle>
          <a:p>
            <a:pPr rtl="0"/>
            <a:r>
              <a:rPr lang="nl-NL"/>
              <a:t>Klik om stijl te bewerken</a:t>
            </a:r>
            <a:endParaRPr lang="nl-NL" dirty="0"/>
          </a:p>
        </p:txBody>
      </p:sp>
      <p:grpSp>
        <p:nvGrpSpPr>
          <p:cNvPr id="256" name="lijn" descr="Afbeelding van lijn"/>
          <p:cNvGrpSpPr/>
          <p:nvPr/>
        </p:nvGrpSpPr>
        <p:grpSpPr bwMode="invGray">
          <a:xfrm>
            <a:off x="1584896" y="4724400"/>
            <a:ext cx="8631936" cy="64008"/>
            <a:chOff x="-4110038" y="2703513"/>
            <a:chExt cx="17394239" cy="160336"/>
          </a:xfrm>
          <a:solidFill>
            <a:schemeClr val="accent1"/>
          </a:solidFill>
        </p:grpSpPr>
        <p:sp>
          <p:nvSpPr>
            <p:cNvPr id="257"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9"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Sub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7" name="lijn" descr="Afbeelding van lijn"/>
          <p:cNvGrpSpPr/>
          <p:nvPr/>
        </p:nvGrpSpPr>
        <p:grpSpPr bwMode="invGray">
          <a:xfrm>
            <a:off x="1522413" y="1514475"/>
            <a:ext cx="10569575" cy="64008"/>
            <a:chOff x="1522413" y="1514475"/>
            <a:chExt cx="10569575" cy="64008"/>
          </a:xfrm>
        </p:grpSpPr>
        <p:sp>
          <p:nvSpPr>
            <p:cNvPr id="8" name="Vrije v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9962EAD9-7313-4352-A34B-E634A10492E7}"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61612" y="274639"/>
            <a:ext cx="1371600" cy="5901747"/>
          </a:xfrm>
        </p:spPr>
        <p:txBody>
          <a:bodyPr vert="eaVert" rtlCol="0"/>
          <a:lstStyle/>
          <a:p>
            <a:pPr rtl="0"/>
            <a:r>
              <a:rPr lang="nl-NL"/>
              <a:t>Klik om stijl te bewerken</a:t>
            </a:r>
            <a:endParaRPr lang="nl-NL" dirty="0"/>
          </a:p>
        </p:txBody>
      </p:sp>
      <p:grpSp>
        <p:nvGrpSpPr>
          <p:cNvPr id="7" name="lijn" descr="Afbeelding van lijn"/>
          <p:cNvGrpSpPr/>
          <p:nvPr/>
        </p:nvGrpSpPr>
        <p:grpSpPr bwMode="invGray">
          <a:xfrm rot="5400000">
            <a:off x="6864412" y="3472598"/>
            <a:ext cx="6492240" cy="64008"/>
            <a:chOff x="1522413" y="1514475"/>
            <a:chExt cx="10569575" cy="64008"/>
          </a:xfrm>
        </p:grpSpPr>
        <p:sp>
          <p:nvSpPr>
            <p:cNvPr id="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445C041E-204D-45DB-AE00-84DB2FF0C6D1}"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67" name="lijn" descr="Afbeelding van lijn"/>
          <p:cNvGrpSpPr/>
          <p:nvPr/>
        </p:nvGrpSpPr>
        <p:grpSpPr bwMode="invGray">
          <a:xfrm>
            <a:off x="1522413" y="1514475"/>
            <a:ext cx="10569575" cy="64008"/>
            <a:chOff x="1522413" y="1514475"/>
            <a:chExt cx="10569575" cy="64008"/>
          </a:xfrm>
        </p:grpSpPr>
        <p:sp>
          <p:nvSpPr>
            <p:cNvPr id="16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D6317E5C-2583-4CB2-AD3B-6702C46CE7A5}"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nl-NL"/>
              <a:t>Klik om stijl te bewerken</a:t>
            </a:r>
            <a:endParaRPr lang="nl-NL" dirty="0"/>
          </a:p>
        </p:txBody>
      </p:sp>
      <p:grpSp>
        <p:nvGrpSpPr>
          <p:cNvPr id="255" name="lijn" descr="Afbeelding van lijn"/>
          <p:cNvGrpSpPr/>
          <p:nvPr/>
        </p:nvGrpSpPr>
        <p:grpSpPr bwMode="invGray">
          <a:xfrm>
            <a:off x="1584896" y="4724400"/>
            <a:ext cx="8631936" cy="64008"/>
            <a:chOff x="-4110038" y="2703513"/>
            <a:chExt cx="17394239" cy="160336"/>
          </a:xfrm>
          <a:solidFill>
            <a:schemeClr val="accent1"/>
          </a:solidFill>
        </p:grpSpPr>
        <p:sp>
          <p:nvSpPr>
            <p:cNvPr id="256"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7"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224B533B-F90F-4F9B-A5D4-3D47686AA61C}"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58" name="lijn" descr="Afbeelding van lijn"/>
          <p:cNvGrpSpPr/>
          <p:nvPr/>
        </p:nvGrpSpPr>
        <p:grpSpPr bwMode="invGray">
          <a:xfrm>
            <a:off x="1522413" y="1514475"/>
            <a:ext cx="10569575" cy="64008"/>
            <a:chOff x="1522413" y="1514475"/>
            <a:chExt cx="10569575" cy="64008"/>
          </a:xfrm>
        </p:grpSpPr>
        <p:sp>
          <p:nvSpPr>
            <p:cNvPr id="159"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F730F3EA-90CE-4E5A-81D1-30613A2D91A9}"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nl-NL"/>
              <a:t>Klik om stijl te bewerken</a:t>
            </a:r>
            <a:endParaRPr lang="nl-NL" dirty="0"/>
          </a:p>
        </p:txBody>
      </p:sp>
      <p:grpSp>
        <p:nvGrpSpPr>
          <p:cNvPr id="160" name="lijn" descr="Afbeelding van lijn"/>
          <p:cNvGrpSpPr/>
          <p:nvPr/>
        </p:nvGrpSpPr>
        <p:grpSpPr bwMode="invGray">
          <a:xfrm>
            <a:off x="1522413" y="1514475"/>
            <a:ext cx="10569575" cy="64008"/>
            <a:chOff x="1522413" y="1514475"/>
            <a:chExt cx="10569575" cy="64008"/>
          </a:xfrm>
        </p:grpSpPr>
        <p:sp>
          <p:nvSpPr>
            <p:cNvPr id="161" name="Vrije v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59BD0B91-EF26-43B9-ADFF-74CD5B2524BF}" type="datetime1">
              <a:rPr lang="nl-NL" smtClean="0"/>
              <a:t>1-10-2019</a:t>
            </a:fld>
            <a:endParaRPr lang="nl-NL" dirty="0"/>
          </a:p>
        </p:txBody>
      </p:sp>
      <p:sp>
        <p:nvSpPr>
          <p:cNvPr id="9" name="Tijdelijke aanduiding voor dianummer 8"/>
          <p:cNvSpPr>
            <a:spLocks noGrp="1"/>
          </p:cNvSpPr>
          <p:nvPr>
            <p:ph type="sldNum" sz="quarter" idx="12"/>
          </p:nvPr>
        </p:nvSpPr>
        <p:spPr/>
        <p:txBody>
          <a:bodyPr rtlCol="0"/>
          <a:lstStyle/>
          <a:p>
            <a:pPr rtl="0"/>
            <a:fld id="{25BA54BD-C84D-46CE-8B72-31BFB26ABA43}" type="slidenum">
              <a:rPr lang="nl-NL" smtClean="0"/>
              <a:t>‹nr.›</a:t>
            </a:fld>
            <a:endParaRPr lang="nl-NL" dirty="0"/>
          </a:p>
        </p:txBody>
      </p:sp>
      <p:sp>
        <p:nvSpPr>
          <p:cNvPr id="85" name="Tijdelijke aanduiding voor inhoud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156" name="lijn" descr="Afbeelding van lijn"/>
          <p:cNvGrpSpPr/>
          <p:nvPr/>
        </p:nvGrpSpPr>
        <p:grpSpPr bwMode="invGray">
          <a:xfrm>
            <a:off x="1522413" y="1514475"/>
            <a:ext cx="10569575" cy="64008"/>
            <a:chOff x="1522413" y="1514475"/>
            <a:chExt cx="10569575" cy="64008"/>
          </a:xfrm>
        </p:grpSpPr>
        <p:sp>
          <p:nvSpPr>
            <p:cNvPr id="157"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8"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9"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5E8064BC-C299-4982-8575-0E9FE687D6BA}" type="datetime1">
              <a:rPr lang="nl-NL" smtClean="0"/>
              <a:t>1-10-2019</a:t>
            </a:fld>
            <a:endParaRPr lang="nl-NL" dirty="0"/>
          </a:p>
        </p:txBody>
      </p:sp>
      <p:sp>
        <p:nvSpPr>
          <p:cNvPr id="5" name="Tijdelijke aanduiding voor dianummer 4"/>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DF04B9DF-C999-4E28-8EF8-0EFEBA1D75BA}" type="datetime1">
              <a:rPr lang="nl-NL" smtClean="0"/>
              <a:t>1-10-2019</a:t>
            </a:fld>
            <a:endParaRPr lang="nl-NL" dirty="0"/>
          </a:p>
        </p:txBody>
      </p:sp>
      <p:sp>
        <p:nvSpPr>
          <p:cNvPr id="4" name="Tijdelijke aanduiding voor dianummer 3"/>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4" name="Tijdelijke aanduiding voor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3" name="Tijdelijke aanduiding voor inhou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grpSp>
        <p:nvGrpSpPr>
          <p:cNvPr id="615" name="kader" descr="Afbeelding van vak"/>
          <p:cNvGrpSpPr/>
          <p:nvPr/>
        </p:nvGrpSpPr>
        <p:grpSpPr bwMode="invGray">
          <a:xfrm>
            <a:off x="4417839" y="1630821"/>
            <a:ext cx="6291028" cy="4575885"/>
            <a:chOff x="4417839" y="1630821"/>
            <a:chExt cx="6291028" cy="4575885"/>
          </a:xfrm>
        </p:grpSpPr>
        <p:grpSp>
          <p:nvGrpSpPr>
            <p:cNvPr id="616" name="Groep 615"/>
            <p:cNvGrpSpPr/>
            <p:nvPr/>
          </p:nvGrpSpPr>
          <p:grpSpPr bwMode="invGray">
            <a:xfrm>
              <a:off x="5414491" y="1630821"/>
              <a:ext cx="5294376" cy="4114800"/>
              <a:chOff x="3310555" y="716546"/>
              <a:chExt cx="5294376" cy="4114800"/>
            </a:xfrm>
          </p:grpSpPr>
          <p:grpSp>
            <p:nvGrpSpPr>
              <p:cNvPr id="768" name="Groep 767"/>
              <p:cNvGrpSpPr/>
              <p:nvPr/>
            </p:nvGrpSpPr>
            <p:grpSpPr bwMode="invGray">
              <a:xfrm flipH="1">
                <a:off x="3310555" y="737968"/>
                <a:ext cx="5294376" cy="54864"/>
                <a:chOff x="1522413" y="1514475"/>
                <a:chExt cx="10569575" cy="64008"/>
              </a:xfrm>
              <a:solidFill>
                <a:schemeClr val="accent1"/>
              </a:solidFill>
            </p:grpSpPr>
            <p:sp>
              <p:nvSpPr>
                <p:cNvPr id="844" name="Vrije v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9" name="Groep 768"/>
              <p:cNvGrpSpPr/>
              <p:nvPr/>
            </p:nvGrpSpPr>
            <p:grpSpPr bwMode="invGray">
              <a:xfrm rot="16200000" flipH="1">
                <a:off x="6492229" y="2755658"/>
                <a:ext cx="4114800" cy="36576"/>
                <a:chOff x="1522413" y="1514475"/>
                <a:chExt cx="10569575" cy="64008"/>
              </a:xfrm>
              <a:solidFill>
                <a:schemeClr val="accent1"/>
              </a:solidFill>
            </p:grpSpPr>
            <p:sp>
              <p:nvSpPr>
                <p:cNvPr id="770" name="Vrije v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7" name="Groep 616"/>
            <p:cNvGrpSpPr/>
            <p:nvPr/>
          </p:nvGrpSpPr>
          <p:grpSpPr bwMode="invGray">
            <a:xfrm rot="10800000">
              <a:off x="4417839" y="2091906"/>
              <a:ext cx="5294376" cy="4114800"/>
              <a:chOff x="3310555" y="716546"/>
              <a:chExt cx="5294376" cy="4114800"/>
            </a:xfrm>
          </p:grpSpPr>
          <p:grpSp>
            <p:nvGrpSpPr>
              <p:cNvPr id="618" name="Groep 617"/>
              <p:cNvGrpSpPr/>
              <p:nvPr/>
            </p:nvGrpSpPr>
            <p:grpSpPr bwMode="invGray">
              <a:xfrm flipH="1">
                <a:off x="3310555" y="737968"/>
                <a:ext cx="5294376" cy="54864"/>
                <a:chOff x="1522413" y="1514475"/>
                <a:chExt cx="10569575" cy="64008"/>
              </a:xfrm>
              <a:solidFill>
                <a:schemeClr val="accent1"/>
              </a:solidFill>
            </p:grpSpPr>
            <p:sp>
              <p:nvSpPr>
                <p:cNvPr id="694" name="Vrije v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9" name="Groep 618"/>
              <p:cNvGrpSpPr/>
              <p:nvPr/>
            </p:nvGrpSpPr>
            <p:grpSpPr bwMode="invGray">
              <a:xfrm rot="16200000" flipH="1">
                <a:off x="6492229" y="2755658"/>
                <a:ext cx="4114800" cy="36576"/>
                <a:chOff x="1522413" y="1514475"/>
                <a:chExt cx="10569575" cy="64008"/>
              </a:xfrm>
              <a:solidFill>
                <a:schemeClr val="accent1"/>
              </a:solidFill>
            </p:grpSpPr>
            <p:sp>
              <p:nvSpPr>
                <p:cNvPr id="620" name="Vrije v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C4071D7F-E1EA-4640-8E6B-E45DEB77ABC6}"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grpSp>
        <p:nvGrpSpPr>
          <p:cNvPr id="614" name="kader" descr="Afbeelding van vak"/>
          <p:cNvGrpSpPr/>
          <p:nvPr/>
        </p:nvGrpSpPr>
        <p:grpSpPr bwMode="invGray">
          <a:xfrm flipH="1">
            <a:off x="1447500" y="1630821"/>
            <a:ext cx="6291028" cy="4575885"/>
            <a:chOff x="4417839" y="1630821"/>
            <a:chExt cx="6291028" cy="4575885"/>
          </a:xfrm>
        </p:grpSpPr>
        <p:grpSp>
          <p:nvGrpSpPr>
            <p:cNvPr id="615" name="Groep 614"/>
            <p:cNvGrpSpPr/>
            <p:nvPr/>
          </p:nvGrpSpPr>
          <p:grpSpPr bwMode="invGray">
            <a:xfrm>
              <a:off x="5414491" y="1630821"/>
              <a:ext cx="5294376" cy="4114800"/>
              <a:chOff x="3310555" y="716546"/>
              <a:chExt cx="5294376" cy="4114800"/>
            </a:xfrm>
          </p:grpSpPr>
          <p:grpSp>
            <p:nvGrpSpPr>
              <p:cNvPr id="767" name="Groep 766"/>
              <p:cNvGrpSpPr/>
              <p:nvPr/>
            </p:nvGrpSpPr>
            <p:grpSpPr bwMode="invGray">
              <a:xfrm flipH="1">
                <a:off x="3310555" y="737968"/>
                <a:ext cx="5294376" cy="54864"/>
                <a:chOff x="1522413" y="1514475"/>
                <a:chExt cx="10569575" cy="64008"/>
              </a:xfrm>
              <a:solidFill>
                <a:schemeClr val="accent1"/>
              </a:solidFill>
            </p:grpSpPr>
            <p:sp>
              <p:nvSpPr>
                <p:cNvPr id="843" name="Vrije v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4" name="Vrije v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8" name="Groep 767"/>
              <p:cNvGrpSpPr/>
              <p:nvPr/>
            </p:nvGrpSpPr>
            <p:grpSpPr bwMode="invGray">
              <a:xfrm rot="16200000" flipH="1">
                <a:off x="6492229" y="2755658"/>
                <a:ext cx="4114800" cy="36576"/>
                <a:chOff x="1522413" y="1514475"/>
                <a:chExt cx="10569575" cy="64008"/>
              </a:xfrm>
              <a:solidFill>
                <a:schemeClr val="accent1"/>
              </a:solidFill>
            </p:grpSpPr>
            <p:sp>
              <p:nvSpPr>
                <p:cNvPr id="769" name="Vrije v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0" name="Vrije v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6" name="Groep 615"/>
            <p:cNvGrpSpPr/>
            <p:nvPr/>
          </p:nvGrpSpPr>
          <p:grpSpPr bwMode="invGray">
            <a:xfrm rot="10800000">
              <a:off x="4417839" y="2091906"/>
              <a:ext cx="5294376" cy="4114800"/>
              <a:chOff x="3310555" y="716546"/>
              <a:chExt cx="5294376" cy="4114800"/>
            </a:xfrm>
          </p:grpSpPr>
          <p:grpSp>
            <p:nvGrpSpPr>
              <p:cNvPr id="617" name="Groep 616"/>
              <p:cNvGrpSpPr/>
              <p:nvPr/>
            </p:nvGrpSpPr>
            <p:grpSpPr bwMode="invGray">
              <a:xfrm flipH="1">
                <a:off x="3310555" y="737968"/>
                <a:ext cx="5294376" cy="54864"/>
                <a:chOff x="1522413" y="1514475"/>
                <a:chExt cx="10569575" cy="64008"/>
              </a:xfrm>
              <a:solidFill>
                <a:schemeClr val="accent1"/>
              </a:solidFill>
            </p:grpSpPr>
            <p:sp>
              <p:nvSpPr>
                <p:cNvPr id="693" name="Vrije v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4" name="Vrije v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8" name="Groep 617"/>
              <p:cNvGrpSpPr/>
              <p:nvPr/>
            </p:nvGrpSpPr>
            <p:grpSpPr bwMode="invGray">
              <a:xfrm rot="16200000" flipH="1">
                <a:off x="6492229" y="2755658"/>
                <a:ext cx="4114800" cy="36576"/>
                <a:chOff x="1522413" y="1514475"/>
                <a:chExt cx="10569575" cy="64008"/>
              </a:xfrm>
              <a:solidFill>
                <a:schemeClr val="accent1"/>
              </a:solidFill>
            </p:grpSpPr>
            <p:sp>
              <p:nvSpPr>
                <p:cNvPr id="619" name="Vrije v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0" name="Vrije v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4" name="Tijdelijke aanduiding voor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8F48A747-FE5B-407B-AA5A-A4957B9C5E9C}"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l-NL" dirty="0"/>
          </a:p>
        </p:txBody>
      </p:sp>
      <p:sp>
        <p:nvSpPr>
          <p:cNvPr id="4" name="Tijdelijke aanduiding voor datum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2EFDAAA-1B16-43E8-8F08-084664AE5AE3}" type="datetime1">
              <a:rPr lang="nl-NL" smtClean="0"/>
              <a:t>1-10-2019</a:t>
            </a:fld>
            <a:endParaRPr lang="nl-NL" dirty="0"/>
          </a:p>
        </p:txBody>
      </p:sp>
      <p:sp>
        <p:nvSpPr>
          <p:cNvPr id="6" name="Tijdelijke aanduiding voor dia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nl-NL" smtClean="0"/>
              <a:pPr rtl="0"/>
              <a:t>‹nr.›</a:t>
            </a:fld>
            <a:endParaRPr lang="nl-N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7kXuCSlEGo&amp;sns=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a81hSlAxaG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TXJykSzZ_u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ttps/www.youtube.com/watch?v=Ur-Sg6yCayUyoutube.com/watch?v=Ur-Sg6yCay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loketgezondleven.nl/leefstijlinterventies/erkenningstraject/overzicht-databanken-partner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cMgrKUqR9o&amp;t=118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Interventies</a:t>
            </a:r>
          </a:p>
        </p:txBody>
      </p:sp>
      <p:sp>
        <p:nvSpPr>
          <p:cNvPr id="3" name="Subtitel 2"/>
          <p:cNvSpPr>
            <a:spLocks noGrp="1"/>
          </p:cNvSpPr>
          <p:nvPr>
            <p:ph type="subTitle" idx="1"/>
          </p:nvPr>
        </p:nvSpPr>
        <p:spPr/>
        <p:txBody>
          <a:bodyPr rtlCol="0"/>
          <a:lstStyle/>
          <a:p>
            <a:pPr rtl="0"/>
            <a:r>
              <a:rPr lang="nl-NL" dirty="0"/>
              <a:t>Project periode 5, </a:t>
            </a:r>
            <a:r>
              <a:rPr lang="nl-NL"/>
              <a:t>les 4</a:t>
            </a:r>
            <a:endParaRPr lang="nl-NL" dirty="0"/>
          </a:p>
          <a:p>
            <a:pPr rtl="0"/>
            <a:r>
              <a:rPr lang="nl-NL" dirty="0"/>
              <a:t>BBL</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TEACCH</a:t>
            </a:r>
          </a:p>
        </p:txBody>
      </p:sp>
      <p:sp>
        <p:nvSpPr>
          <p:cNvPr id="3" name="Tijdelijke aanduiding voor inhoud 2"/>
          <p:cNvSpPr>
            <a:spLocks noGrp="1"/>
          </p:cNvSpPr>
          <p:nvPr>
            <p:ph idx="1"/>
          </p:nvPr>
        </p:nvSpPr>
        <p:spPr/>
        <p:txBody>
          <a:bodyPr/>
          <a:lstStyle/>
          <a:p>
            <a:r>
              <a:rPr lang="nl-NL" dirty="0"/>
              <a:t>Treatment </a:t>
            </a:r>
            <a:r>
              <a:rPr lang="nl-NL" dirty="0" err="1"/>
              <a:t>and</a:t>
            </a:r>
            <a:r>
              <a:rPr lang="nl-NL" dirty="0"/>
              <a:t> </a:t>
            </a:r>
            <a:r>
              <a:rPr lang="nl-NL" dirty="0" err="1"/>
              <a:t>Education</a:t>
            </a:r>
            <a:r>
              <a:rPr lang="nl-NL" dirty="0"/>
              <a:t> of </a:t>
            </a:r>
            <a:r>
              <a:rPr lang="nl-NL" dirty="0" err="1"/>
              <a:t>Autistic</a:t>
            </a:r>
            <a:r>
              <a:rPr lang="nl-NL" dirty="0"/>
              <a:t> </a:t>
            </a:r>
            <a:r>
              <a:rPr lang="nl-NL" dirty="0" err="1"/>
              <a:t>and</a:t>
            </a:r>
            <a:r>
              <a:rPr lang="nl-NL" dirty="0"/>
              <a:t> </a:t>
            </a:r>
            <a:r>
              <a:rPr lang="nl-NL" dirty="0" err="1"/>
              <a:t>related</a:t>
            </a:r>
            <a:r>
              <a:rPr lang="nl-NL" dirty="0"/>
              <a:t> Communication </a:t>
            </a:r>
            <a:r>
              <a:rPr lang="nl-NL" dirty="0" err="1"/>
              <a:t>Handicapped</a:t>
            </a:r>
            <a:r>
              <a:rPr lang="nl-NL" dirty="0"/>
              <a:t> </a:t>
            </a:r>
            <a:r>
              <a:rPr lang="nl-NL" dirty="0" err="1"/>
              <a:t>Children</a:t>
            </a:r>
            <a:endParaRPr lang="nl-NL" dirty="0"/>
          </a:p>
          <a:p>
            <a:r>
              <a:rPr lang="nl-NL" dirty="0"/>
              <a:t>TEACCH staat voor een logica die voor de grootste groep mensen met een verbrokkelde waarneming een oplossing is.</a:t>
            </a:r>
          </a:p>
          <a:p>
            <a:r>
              <a:rPr lang="nl-NL" dirty="0"/>
              <a:t>Een programma waarmee individuele vaardigheden door middel van een gestructureerde educatieve omgeving worden gestimuleerd.</a:t>
            </a:r>
          </a:p>
          <a:p>
            <a:r>
              <a:rPr lang="nl-NL" dirty="0"/>
              <a:t>Er wordt veel met plaatjes gewerkt.</a:t>
            </a:r>
          </a:p>
          <a:p>
            <a:r>
              <a:rPr lang="nl-NL" dirty="0"/>
              <a:t>Elke handeling wordt door een plaatje ondersteund.</a:t>
            </a:r>
          </a:p>
          <a:p>
            <a:endParaRPr lang="nl-NL" dirty="0"/>
          </a:p>
        </p:txBody>
      </p:sp>
    </p:spTree>
    <p:extLst>
      <p:ext uri="{BB962C8B-B14F-4D97-AF65-F5344CB8AC3E}">
        <p14:creationId xmlns:p14="http://schemas.microsoft.com/office/powerpoint/2010/main" val="14417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F423F4B-F5D8-4573-A3F5-44BD65BF1B6A}"/>
              </a:ext>
            </a:extLst>
          </p:cNvPr>
          <p:cNvPicPr>
            <a:picLocks noChangeAspect="1"/>
          </p:cNvPicPr>
          <p:nvPr/>
        </p:nvPicPr>
        <p:blipFill>
          <a:blip r:embed="rId2"/>
          <a:stretch>
            <a:fillRect/>
          </a:stretch>
        </p:blipFill>
        <p:spPr>
          <a:xfrm>
            <a:off x="1354050" y="87823"/>
            <a:ext cx="9480723" cy="6770177"/>
          </a:xfrm>
          <a:prstGeom prst="rect">
            <a:avLst/>
          </a:prstGeom>
        </p:spPr>
      </p:pic>
    </p:spTree>
    <p:extLst>
      <p:ext uri="{BB962C8B-B14F-4D97-AF65-F5344CB8AC3E}">
        <p14:creationId xmlns:p14="http://schemas.microsoft.com/office/powerpoint/2010/main" val="252271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C49E984-20F0-4205-839A-2B61643A1868}"/>
              </a:ext>
            </a:extLst>
          </p:cNvPr>
          <p:cNvPicPr>
            <a:picLocks noChangeAspect="1"/>
          </p:cNvPicPr>
          <p:nvPr/>
        </p:nvPicPr>
        <p:blipFill>
          <a:blip r:embed="rId2"/>
          <a:stretch>
            <a:fillRect/>
          </a:stretch>
        </p:blipFill>
        <p:spPr>
          <a:xfrm>
            <a:off x="802625" y="139923"/>
            <a:ext cx="10583573" cy="6578154"/>
          </a:xfrm>
          <a:prstGeom prst="rect">
            <a:avLst/>
          </a:prstGeom>
        </p:spPr>
      </p:pic>
    </p:spTree>
    <p:extLst>
      <p:ext uri="{BB962C8B-B14F-4D97-AF65-F5344CB8AC3E}">
        <p14:creationId xmlns:p14="http://schemas.microsoft.com/office/powerpoint/2010/main" val="217755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Geef me de 5 (Colette de Bruin-</a:t>
            </a:r>
            <a:r>
              <a:rPr lang="nl-NL" dirty="0" err="1"/>
              <a:t>Wanrooij</a:t>
            </a:r>
            <a:r>
              <a:rPr lang="nl-NL" dirty="0"/>
              <a:t>)</a:t>
            </a:r>
          </a:p>
        </p:txBody>
      </p:sp>
      <p:sp>
        <p:nvSpPr>
          <p:cNvPr id="3" name="Tijdelijke aanduiding voor inhoud 2"/>
          <p:cNvSpPr>
            <a:spLocks noGrp="1"/>
          </p:cNvSpPr>
          <p:nvPr>
            <p:ph idx="1"/>
          </p:nvPr>
        </p:nvSpPr>
        <p:spPr>
          <a:xfrm>
            <a:off x="1522414" y="1905000"/>
            <a:ext cx="9144000" cy="4620344"/>
          </a:xfrm>
        </p:spPr>
        <p:txBody>
          <a:bodyPr>
            <a:normAutofit lnSpcReduction="10000"/>
          </a:bodyPr>
          <a:lstStyle/>
          <a:p>
            <a:r>
              <a:rPr lang="nl-NL" dirty="0"/>
              <a:t>Geef me de 5 is een methode om mensen met een stoornis in het autismespectrum duidelijkheid en structuur te bieden en ze te leren zelfstandig te functioneren. </a:t>
            </a:r>
          </a:p>
          <a:p>
            <a:r>
              <a:rPr lang="nl-NL" dirty="0"/>
              <a:t>De methode heeft als uitgangspunt dat mensen met een autistische stoornis op drie gebieden onvoldoende ontwikkeld zijn:</a:t>
            </a:r>
          </a:p>
          <a:p>
            <a:pPr lvl="1"/>
            <a:r>
              <a:rPr lang="nl-NL" sz="2400" dirty="0"/>
              <a:t>EF (executieve functies, het kunnen uitvoeren van taken)</a:t>
            </a:r>
          </a:p>
          <a:p>
            <a:pPr lvl="1"/>
            <a:r>
              <a:rPr lang="nl-NL" sz="2400" dirty="0"/>
              <a:t>CC (centrale coherentie, het zien van de algehele samenhang)</a:t>
            </a:r>
          </a:p>
          <a:p>
            <a:pPr lvl="1"/>
            <a:r>
              <a:rPr lang="nl-NL" sz="2400" dirty="0"/>
              <a:t>TOM (</a:t>
            </a:r>
            <a:r>
              <a:rPr lang="nl-NL" sz="2400" dirty="0" err="1"/>
              <a:t>theory</a:t>
            </a:r>
            <a:r>
              <a:rPr lang="nl-NL" sz="2400" dirty="0"/>
              <a:t> of mind, het inlevingsvermogen).</a:t>
            </a:r>
          </a:p>
          <a:p>
            <a:r>
              <a:rPr lang="nl-NL" dirty="0"/>
              <a:t>Als gevolg hiervan is de wereld voor iemand met een autistische stoornis onduidelijk en onvoorspelbaar.</a:t>
            </a:r>
          </a:p>
          <a:p>
            <a:r>
              <a:rPr lang="nl-NL" dirty="0">
                <a:hlinkClick r:id="rId3"/>
              </a:rPr>
              <a:t>https://www.youtube.com/watch?v=Y7kXuCSlEGo&amp;sns=em</a:t>
            </a:r>
            <a:endParaRPr lang="nl-NL" dirty="0"/>
          </a:p>
          <a:p>
            <a:endParaRPr lang="nl-NL" dirty="0"/>
          </a:p>
          <a:p>
            <a:endParaRPr lang="nl-NL" dirty="0"/>
          </a:p>
        </p:txBody>
      </p:sp>
    </p:spTree>
    <p:extLst>
      <p:ext uri="{BB962C8B-B14F-4D97-AF65-F5344CB8AC3E}">
        <p14:creationId xmlns:p14="http://schemas.microsoft.com/office/powerpoint/2010/main" val="7089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Geef me de 5</a:t>
            </a:r>
          </a:p>
        </p:txBody>
      </p:sp>
      <p:sp>
        <p:nvSpPr>
          <p:cNvPr id="3" name="Tijdelijke aanduiding voor inhoud 2"/>
          <p:cNvSpPr>
            <a:spLocks noGrp="1"/>
          </p:cNvSpPr>
          <p:nvPr>
            <p:ph idx="1"/>
          </p:nvPr>
        </p:nvSpPr>
        <p:spPr>
          <a:xfrm>
            <a:off x="1522414" y="1905000"/>
            <a:ext cx="10188622" cy="4692352"/>
          </a:xfrm>
        </p:spPr>
        <p:txBody>
          <a:bodyPr>
            <a:normAutofit/>
          </a:bodyPr>
          <a:lstStyle/>
          <a:p>
            <a:r>
              <a:rPr lang="nl-NL" dirty="0"/>
              <a:t>Er wordt heel veel gebruikgemaakt van afbeeldingen (pictogrammen). Met het structureren moet er duidelijkheid gegeven worden aan de vijf aspecten:</a:t>
            </a:r>
          </a:p>
          <a:p>
            <a:pPr lvl="1"/>
            <a:r>
              <a:rPr lang="nl-NL" sz="2400" dirty="0"/>
              <a:t>Wat (er moet gebeuren)?</a:t>
            </a:r>
          </a:p>
          <a:p>
            <a:pPr lvl="1"/>
            <a:r>
              <a:rPr lang="nl-NL" sz="2400" dirty="0"/>
              <a:t>Wanneer?</a:t>
            </a:r>
          </a:p>
          <a:p>
            <a:pPr lvl="1"/>
            <a:r>
              <a:rPr lang="nl-NL" sz="2400" dirty="0"/>
              <a:t>Hoe?</a:t>
            </a:r>
          </a:p>
          <a:p>
            <a:pPr lvl="1"/>
            <a:r>
              <a:rPr lang="nl-NL" sz="2400" dirty="0"/>
              <a:t>Waar?</a:t>
            </a:r>
          </a:p>
          <a:p>
            <a:pPr lvl="1"/>
            <a:r>
              <a:rPr lang="nl-NL" sz="2400" dirty="0"/>
              <a:t>Wie?</a:t>
            </a:r>
          </a:p>
          <a:p>
            <a:r>
              <a:rPr lang="nl-NL" dirty="0"/>
              <a:t>Uiteindelijk werkt de methode ernaartoe dat mensen met autisme zich kunnen ontwikkelen van </a:t>
            </a:r>
            <a:r>
              <a:rPr lang="nl-NL" dirty="0">
                <a:solidFill>
                  <a:srgbClr val="FFFF00"/>
                </a:solidFill>
              </a:rPr>
              <a:t>persoonsafhankelijk</a:t>
            </a:r>
            <a:r>
              <a:rPr lang="nl-NL" dirty="0"/>
              <a:t>, waarbij een vaste persoon voortdurend aansturing moet geven, via </a:t>
            </a:r>
            <a:r>
              <a:rPr lang="nl-NL" dirty="0">
                <a:solidFill>
                  <a:srgbClr val="FFFF00"/>
                </a:solidFill>
              </a:rPr>
              <a:t>structuurafhankelijk</a:t>
            </a:r>
            <a:r>
              <a:rPr lang="nl-NL" dirty="0"/>
              <a:t>, afhankelijkheid van opgestelde structuren, naar </a:t>
            </a:r>
            <a:r>
              <a:rPr lang="nl-NL" dirty="0">
                <a:solidFill>
                  <a:srgbClr val="FFFF00"/>
                </a:solidFill>
              </a:rPr>
              <a:t>zelfstandigheid</a:t>
            </a:r>
            <a:r>
              <a:rPr lang="nl-NL" dirty="0"/>
              <a:t>.</a:t>
            </a:r>
          </a:p>
          <a:p>
            <a:endParaRPr lang="nl-NL" dirty="0"/>
          </a:p>
          <a:p>
            <a:endParaRPr lang="nl-NL" dirty="0"/>
          </a:p>
        </p:txBody>
      </p:sp>
      <p:pic>
        <p:nvPicPr>
          <p:cNvPr id="5" name="Afbeelding 4"/>
          <p:cNvPicPr>
            <a:picLocks noChangeAspect="1"/>
          </p:cNvPicPr>
          <p:nvPr/>
        </p:nvPicPr>
        <p:blipFill>
          <a:blip r:embed="rId3"/>
          <a:stretch>
            <a:fillRect/>
          </a:stretch>
        </p:blipFill>
        <p:spPr>
          <a:xfrm>
            <a:off x="5878388" y="2780928"/>
            <a:ext cx="1728192" cy="2018993"/>
          </a:xfrm>
          <a:prstGeom prst="rect">
            <a:avLst/>
          </a:prstGeom>
        </p:spPr>
      </p:pic>
    </p:spTree>
    <p:extLst>
      <p:ext uri="{BB962C8B-B14F-4D97-AF65-F5344CB8AC3E}">
        <p14:creationId xmlns:p14="http://schemas.microsoft.com/office/powerpoint/2010/main" val="14946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Vlaskamp </a:t>
            </a:r>
          </a:p>
        </p:txBody>
      </p:sp>
      <p:sp>
        <p:nvSpPr>
          <p:cNvPr id="3" name="Tijdelijke aanduiding voor inhoud 2"/>
          <p:cNvSpPr>
            <a:spLocks noGrp="1"/>
          </p:cNvSpPr>
          <p:nvPr>
            <p:ph idx="1"/>
          </p:nvPr>
        </p:nvSpPr>
        <p:spPr>
          <a:xfrm>
            <a:off x="1522414" y="1905000"/>
            <a:ext cx="10404646" cy="4953000"/>
          </a:xfrm>
        </p:spPr>
        <p:txBody>
          <a:bodyPr>
            <a:normAutofit lnSpcReduction="10000"/>
          </a:bodyPr>
          <a:lstStyle/>
          <a:p>
            <a:r>
              <a:rPr lang="nl-NL" dirty="0"/>
              <a:t>Voor wie?</a:t>
            </a:r>
          </a:p>
          <a:p>
            <a:r>
              <a:rPr lang="nl-NL" dirty="0"/>
              <a:t>Volwassenen en kinderen met ernstige meervoudige beperkingen. Deze cliënten kunnen weinig zelfstandig en hebben hulp nodig bij basale dingen, zoals opstaan, douchen en eten.</a:t>
            </a:r>
          </a:p>
          <a:p>
            <a:r>
              <a:rPr lang="nl-NL" dirty="0"/>
              <a:t>Werkwijze </a:t>
            </a:r>
          </a:p>
          <a:p>
            <a:r>
              <a:rPr lang="nl-NL" dirty="0"/>
              <a:t>De methodiek Vlaskamp is een heldere, geordende methodiek, die werkt met hele ‘kleine stapjes’ en doelen. Deze doelen worden steeds geëvalueerd. Speciale ‘scoringslijsten’ houden bij of een doel behaald is of niet en of ze moeten worden bijgesteld. De methodiek is gericht op de ontwikkeling en behouden van vaardigheden.</a:t>
            </a:r>
          </a:p>
          <a:p>
            <a:r>
              <a:rPr lang="nl-NL" dirty="0"/>
              <a:t>Wat maakt deze methodiek uniek? </a:t>
            </a:r>
          </a:p>
          <a:p>
            <a:r>
              <a:rPr lang="nl-NL" dirty="0"/>
              <a:t>Hele kwetsbare mensen houden, daar waar het kan, regie over hun eigen leven.</a:t>
            </a:r>
          </a:p>
        </p:txBody>
      </p:sp>
    </p:spTree>
    <p:extLst>
      <p:ext uri="{BB962C8B-B14F-4D97-AF65-F5344CB8AC3E}">
        <p14:creationId xmlns:p14="http://schemas.microsoft.com/office/powerpoint/2010/main" val="26451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Model Triple C </a:t>
            </a:r>
            <a:r>
              <a:rPr lang="nl-NL" dirty="0">
                <a:hlinkClick r:id="rId2"/>
              </a:rPr>
              <a:t>Triple C</a:t>
            </a:r>
            <a:endParaRPr lang="nl-NL" dirty="0"/>
          </a:p>
        </p:txBody>
      </p:sp>
      <p:sp>
        <p:nvSpPr>
          <p:cNvPr id="3" name="Tijdelijke aanduiding voor inhoud 2"/>
          <p:cNvSpPr>
            <a:spLocks noGrp="1"/>
          </p:cNvSpPr>
          <p:nvPr>
            <p:ph idx="1"/>
          </p:nvPr>
        </p:nvSpPr>
        <p:spPr>
          <a:xfrm>
            <a:off x="1522414" y="1905000"/>
            <a:ext cx="10188622" cy="4953000"/>
          </a:xfrm>
        </p:spPr>
        <p:txBody>
          <a:bodyPr>
            <a:normAutofit lnSpcReduction="10000"/>
          </a:bodyPr>
          <a:lstStyle/>
          <a:p>
            <a:r>
              <a:rPr lang="nl-NL" dirty="0"/>
              <a:t>Voor wie? </a:t>
            </a:r>
          </a:p>
          <a:p>
            <a:r>
              <a:rPr lang="nl-NL" dirty="0"/>
              <a:t>Volwassenen en kinderen met een verstandelijke beperking en problematisch gedrag.</a:t>
            </a:r>
          </a:p>
          <a:p>
            <a:r>
              <a:rPr lang="nl-NL" dirty="0"/>
              <a:t>Werkwijze</a:t>
            </a:r>
          </a:p>
          <a:p>
            <a:r>
              <a:rPr lang="nl-NL" dirty="0"/>
              <a:t>Triple C staat voor competentie, cliënt en coach, waarbij we een onvoorwaardelijke ondersteuningsrelatie aangaan met de cliënt. We zorgen voor een betekenisvolle daginvulling samen met de cliënt. We focussen op wat mensen zelf kunnen, we focussen niet op het probleemgedrag.</a:t>
            </a:r>
          </a:p>
          <a:p>
            <a:r>
              <a:rPr lang="nl-NL" dirty="0"/>
              <a:t>Wat maakt deze methodiek uniek?</a:t>
            </a:r>
          </a:p>
          <a:p>
            <a:r>
              <a:rPr lang="nl-NL" dirty="0"/>
              <a:t>De begeleiding legt niet het accent op het probleemgedrag, maar op het coachen van successen. Bijvoorbeeld: een wandeling maken zonder agressief gedrag te vertonen.</a:t>
            </a:r>
          </a:p>
        </p:txBody>
      </p:sp>
    </p:spTree>
    <p:extLst>
      <p:ext uri="{BB962C8B-B14F-4D97-AF65-F5344CB8AC3E}">
        <p14:creationId xmlns:p14="http://schemas.microsoft.com/office/powerpoint/2010/main" val="69210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Model Bol/EIM </a:t>
            </a:r>
            <a:r>
              <a:rPr lang="nl-NL" dirty="0">
                <a:hlinkClick r:id="rId2"/>
              </a:rPr>
              <a:t>BOL</a:t>
            </a:r>
            <a:endParaRPr lang="nl-NL" dirty="0"/>
          </a:p>
        </p:txBody>
      </p:sp>
      <p:sp>
        <p:nvSpPr>
          <p:cNvPr id="3" name="Tijdelijke aanduiding voor inhoud 2"/>
          <p:cNvSpPr>
            <a:spLocks noGrp="1"/>
          </p:cNvSpPr>
          <p:nvPr>
            <p:ph idx="1"/>
          </p:nvPr>
        </p:nvSpPr>
        <p:spPr>
          <a:xfrm>
            <a:off x="1522414" y="1905000"/>
            <a:ext cx="10260630" cy="4953000"/>
          </a:xfrm>
        </p:spPr>
        <p:txBody>
          <a:bodyPr>
            <a:normAutofit lnSpcReduction="10000"/>
          </a:bodyPr>
          <a:lstStyle/>
          <a:p>
            <a:r>
              <a:rPr lang="nl-NL" dirty="0"/>
              <a:t>Voor wie? </a:t>
            </a:r>
          </a:p>
          <a:p>
            <a:r>
              <a:rPr lang="nl-NL" dirty="0"/>
              <a:t>Volwassenen en kinderen met een (lichte) verstandelijke beperking.</a:t>
            </a:r>
          </a:p>
          <a:p>
            <a:r>
              <a:rPr lang="nl-NL" dirty="0"/>
              <a:t>Werkwijze </a:t>
            </a:r>
          </a:p>
          <a:p>
            <a:r>
              <a:rPr lang="nl-NL" dirty="0"/>
              <a:t>Bol staat voor begeleid ontdekkend leren en is een toepassing van het Eigen Initiatief Model (EIM). Zelf leren nadenken. Wat wil ik bereiken? Wat heb ik daarbij nodig en hoe ga ik het aanpakken. Dit zijn denkvragen die iemand helpen zelf verantwoordelijk te zijn voor allerlei zaken in het dagelijks leven.</a:t>
            </a:r>
          </a:p>
          <a:p>
            <a:r>
              <a:rPr lang="nl-NL" dirty="0"/>
              <a:t>Wat maakt deze methodiek uniek?</a:t>
            </a:r>
          </a:p>
          <a:p>
            <a:r>
              <a:rPr lang="nl-NL" dirty="0"/>
              <a:t>Door altijd voor een ander te denken en het over te nemen, leert niemand het zelf te doen. We doorbreken de vicieuze cirkel van de gedachte: Dat kan de cliënt niet zelf bedenken, dus moet ik als ondersteuner dat van hem of haar overnemen.</a:t>
            </a:r>
          </a:p>
          <a:p>
            <a:endParaRPr lang="nl-NL" dirty="0"/>
          </a:p>
          <a:p>
            <a:endParaRPr lang="nl-NL" dirty="0"/>
          </a:p>
        </p:txBody>
      </p:sp>
    </p:spTree>
    <p:extLst>
      <p:ext uri="{BB962C8B-B14F-4D97-AF65-F5344CB8AC3E}">
        <p14:creationId xmlns:p14="http://schemas.microsoft.com/office/powerpoint/2010/main" val="8714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Model Rehabilitatie en Herstel</a:t>
            </a:r>
          </a:p>
        </p:txBody>
      </p:sp>
      <p:sp>
        <p:nvSpPr>
          <p:cNvPr id="3" name="Tijdelijke aanduiding voor inhoud 2"/>
          <p:cNvSpPr>
            <a:spLocks noGrp="1"/>
          </p:cNvSpPr>
          <p:nvPr>
            <p:ph idx="1"/>
          </p:nvPr>
        </p:nvSpPr>
        <p:spPr>
          <a:xfrm>
            <a:off x="1522414" y="1905000"/>
            <a:ext cx="9972598" cy="4692352"/>
          </a:xfrm>
        </p:spPr>
        <p:txBody>
          <a:bodyPr>
            <a:normAutofit/>
          </a:bodyPr>
          <a:lstStyle/>
          <a:p>
            <a:r>
              <a:rPr lang="nl-NL" dirty="0"/>
              <a:t>Voor wie?</a:t>
            </a:r>
          </a:p>
          <a:p>
            <a:r>
              <a:rPr lang="nl-NL" dirty="0"/>
              <a:t>Mensen met schizofrenie (en psychotische stoornissen).</a:t>
            </a:r>
          </a:p>
          <a:p>
            <a:r>
              <a:rPr lang="nl-NL" dirty="0"/>
              <a:t>Werkwijze</a:t>
            </a:r>
          </a:p>
          <a:p>
            <a:r>
              <a:rPr lang="nl-NL" dirty="0"/>
              <a:t>De methode probeert de mensen niet beter te maken, maar helpt ze het ‘gewone leven’ op te pakken, te begrijpen en te verstaan.</a:t>
            </a:r>
          </a:p>
          <a:p>
            <a:r>
              <a:rPr lang="nl-NL" dirty="0"/>
              <a:t>Wat maakt deze methodiek uniek?</a:t>
            </a:r>
          </a:p>
          <a:p>
            <a:r>
              <a:rPr lang="nl-NL" dirty="0"/>
              <a:t>Zonder de ziekte te ontkennen, focust onze begeleiding zich op het herstel van het dagelijks leven. Successen worden gecoacht. Samen zoeken we naar kansen en mogelijkheden.</a:t>
            </a:r>
          </a:p>
        </p:txBody>
      </p:sp>
    </p:spTree>
    <p:extLst>
      <p:ext uri="{BB962C8B-B14F-4D97-AF65-F5344CB8AC3E}">
        <p14:creationId xmlns:p14="http://schemas.microsoft.com/office/powerpoint/2010/main" val="146367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Video home training (methode)</a:t>
            </a:r>
          </a:p>
        </p:txBody>
      </p:sp>
      <p:sp>
        <p:nvSpPr>
          <p:cNvPr id="3" name="Tijdelijke aanduiding voor inhoud 2"/>
          <p:cNvSpPr>
            <a:spLocks noGrp="1"/>
          </p:cNvSpPr>
          <p:nvPr>
            <p:ph idx="1"/>
          </p:nvPr>
        </p:nvSpPr>
        <p:spPr>
          <a:xfrm>
            <a:off x="1522414" y="1905000"/>
            <a:ext cx="9828582" cy="4692352"/>
          </a:xfrm>
        </p:spPr>
        <p:txBody>
          <a:bodyPr>
            <a:normAutofit/>
          </a:bodyPr>
          <a:lstStyle/>
          <a:p>
            <a:r>
              <a:rPr lang="nl-NL" dirty="0">
                <a:hlinkClick r:id="rId2"/>
              </a:rPr>
              <a:t>Jo Frost</a:t>
            </a:r>
            <a:endParaRPr lang="nl-NL" dirty="0"/>
          </a:p>
          <a:p>
            <a:r>
              <a:rPr lang="nl-NL" dirty="0"/>
              <a:t>Opdracht:</a:t>
            </a:r>
          </a:p>
          <a:p>
            <a:pPr lvl="1"/>
            <a:r>
              <a:rPr lang="nl-NL" sz="2400" dirty="0"/>
              <a:t>Wat zien jullie aan problematiek in dit gezin?</a:t>
            </a:r>
          </a:p>
          <a:p>
            <a:pPr lvl="1"/>
            <a:r>
              <a:rPr lang="nl-NL" sz="2400" dirty="0"/>
              <a:t>Wat is de oorzaak volgens jullie</a:t>
            </a:r>
          </a:p>
          <a:p>
            <a:pPr lvl="1"/>
            <a:r>
              <a:rPr lang="nl-NL" sz="2400" dirty="0"/>
              <a:t>Welke oplossingen denk je aan?</a:t>
            </a:r>
          </a:p>
          <a:p>
            <a:pPr lvl="1"/>
            <a:r>
              <a:rPr lang="nl-NL" sz="2400" dirty="0"/>
              <a:t>Wat vind je van Jo Frost?</a:t>
            </a:r>
          </a:p>
          <a:p>
            <a:pPr lvl="1"/>
            <a:r>
              <a:rPr lang="nl-NL" sz="2400" dirty="0"/>
              <a:t>Is haar manier de goede?</a:t>
            </a:r>
          </a:p>
          <a:p>
            <a:pPr lvl="1"/>
            <a:endParaRPr lang="nl-NL" dirty="0"/>
          </a:p>
          <a:p>
            <a:pPr lvl="1"/>
            <a:endParaRPr lang="nl-NL" dirty="0"/>
          </a:p>
          <a:p>
            <a:r>
              <a:rPr lang="nl-NL" dirty="0"/>
              <a:t>Altijd eerst zelf nadenken, dan met buurvrouw/buurman bespreken en dan klassikaal </a:t>
            </a:r>
            <a:r>
              <a:rPr lang="nl-NL" dirty="0">
                <a:sym typeface="Wingdings" panose="05000000000000000000" pitchFamily="2" charset="2"/>
              </a:rPr>
              <a:t></a:t>
            </a:r>
            <a:endParaRPr lang="nl-NL" dirty="0"/>
          </a:p>
          <a:p>
            <a:endParaRPr lang="nl-NL" dirty="0"/>
          </a:p>
          <a:p>
            <a:endParaRPr lang="nl-NL" dirty="0"/>
          </a:p>
        </p:txBody>
      </p:sp>
      <p:pic>
        <p:nvPicPr>
          <p:cNvPr id="4" name="Afbeelding 3"/>
          <p:cNvPicPr>
            <a:picLocks noChangeAspect="1"/>
          </p:cNvPicPr>
          <p:nvPr/>
        </p:nvPicPr>
        <p:blipFill>
          <a:blip r:embed="rId3"/>
          <a:stretch>
            <a:fillRect/>
          </a:stretch>
        </p:blipFill>
        <p:spPr>
          <a:xfrm>
            <a:off x="6662733" y="3212976"/>
            <a:ext cx="4688263" cy="2634208"/>
          </a:xfrm>
          <a:prstGeom prst="rect">
            <a:avLst/>
          </a:prstGeom>
        </p:spPr>
      </p:pic>
    </p:spTree>
    <p:extLst>
      <p:ext uri="{BB962C8B-B14F-4D97-AF65-F5344CB8AC3E}">
        <p14:creationId xmlns:p14="http://schemas.microsoft.com/office/powerpoint/2010/main" val="2686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17987-B165-4F08-9FCE-A1145FD2373C}"/>
              </a:ext>
            </a:extLst>
          </p:cNvPr>
          <p:cNvSpPr>
            <a:spLocks noGrp="1"/>
          </p:cNvSpPr>
          <p:nvPr>
            <p:ph type="title"/>
          </p:nvPr>
        </p:nvSpPr>
        <p:spPr/>
        <p:txBody>
          <a:bodyPr/>
          <a:lstStyle/>
          <a:p>
            <a:r>
              <a:rPr lang="nl-NL" dirty="0"/>
              <a:t>Vormen interventies</a:t>
            </a:r>
          </a:p>
        </p:txBody>
      </p:sp>
      <p:sp>
        <p:nvSpPr>
          <p:cNvPr id="3" name="Tijdelijke aanduiding voor inhoud 2">
            <a:extLst>
              <a:ext uri="{FF2B5EF4-FFF2-40B4-BE49-F238E27FC236}">
                <a16:creationId xmlns:a16="http://schemas.microsoft.com/office/drawing/2014/main" id="{55F60CB3-80D3-4698-80E0-E767C7888E4F}"/>
              </a:ext>
            </a:extLst>
          </p:cNvPr>
          <p:cNvSpPr>
            <a:spLocks noGrp="1"/>
          </p:cNvSpPr>
          <p:nvPr>
            <p:ph idx="1"/>
          </p:nvPr>
        </p:nvSpPr>
        <p:spPr/>
        <p:txBody>
          <a:bodyPr/>
          <a:lstStyle/>
          <a:p>
            <a:r>
              <a:rPr lang="nl-NL" dirty="0"/>
              <a:t>Interventies op inhoudsniveau / het ‘</a:t>
            </a:r>
            <a:r>
              <a:rPr lang="nl-NL" dirty="0">
                <a:solidFill>
                  <a:srgbClr val="FFFF00"/>
                </a:solidFill>
              </a:rPr>
              <a:t>WAT</a:t>
            </a:r>
            <a:r>
              <a:rPr lang="nl-NL" dirty="0"/>
              <a:t>’, de inhoud</a:t>
            </a:r>
          </a:p>
          <a:p>
            <a:r>
              <a:rPr lang="nl-NL" dirty="0"/>
              <a:t>Interventies op procedureniveau / het ‘</a:t>
            </a:r>
            <a:r>
              <a:rPr lang="nl-NL" dirty="0">
                <a:solidFill>
                  <a:srgbClr val="FFFF00"/>
                </a:solidFill>
              </a:rPr>
              <a:t>HOE</a:t>
            </a:r>
            <a:r>
              <a:rPr lang="nl-NL" dirty="0"/>
              <a:t>’, de werkwijze</a:t>
            </a:r>
          </a:p>
          <a:p>
            <a:r>
              <a:rPr lang="nl-NL" dirty="0"/>
              <a:t>Interventies op interactieniveau / </a:t>
            </a:r>
            <a:r>
              <a:rPr lang="nl-NL" dirty="0">
                <a:solidFill>
                  <a:srgbClr val="FFFF00"/>
                </a:solidFill>
              </a:rPr>
              <a:t>betrekkingsniveau</a:t>
            </a:r>
            <a:endParaRPr lang="nl-NL" dirty="0"/>
          </a:p>
          <a:p>
            <a:r>
              <a:rPr lang="nl-NL" dirty="0"/>
              <a:t>Interventies op contextniveau / sociale en culturele </a:t>
            </a:r>
            <a:r>
              <a:rPr lang="nl-NL" dirty="0">
                <a:solidFill>
                  <a:srgbClr val="FFFF00"/>
                </a:solidFill>
              </a:rPr>
              <a:t>identiteit</a:t>
            </a:r>
            <a:r>
              <a:rPr lang="nl-NL" dirty="0"/>
              <a:t> </a:t>
            </a:r>
          </a:p>
          <a:p>
            <a:r>
              <a:rPr lang="nl-NL" dirty="0"/>
              <a:t>Interventies op bestaansniveau / </a:t>
            </a:r>
            <a:r>
              <a:rPr lang="nl-NL" dirty="0">
                <a:solidFill>
                  <a:srgbClr val="FFFF00"/>
                </a:solidFill>
              </a:rPr>
              <a:t>inzicht</a:t>
            </a:r>
            <a:r>
              <a:rPr lang="nl-NL" dirty="0"/>
              <a:t> in zichzelf</a:t>
            </a:r>
          </a:p>
        </p:txBody>
      </p:sp>
    </p:spTree>
    <p:extLst>
      <p:ext uri="{BB962C8B-B14F-4D97-AF65-F5344CB8AC3E}">
        <p14:creationId xmlns:p14="http://schemas.microsoft.com/office/powerpoint/2010/main" val="424444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Gordon-methode (methode)</a:t>
            </a:r>
          </a:p>
        </p:txBody>
      </p:sp>
      <p:pic>
        <p:nvPicPr>
          <p:cNvPr id="4" name="Tijdelijke aanduiding voor inhoud 3"/>
          <p:cNvPicPr>
            <a:picLocks noGrp="1" noChangeAspect="1"/>
          </p:cNvPicPr>
          <p:nvPr>
            <p:ph idx="1"/>
          </p:nvPr>
        </p:nvPicPr>
        <p:blipFill>
          <a:blip r:embed="rId2"/>
          <a:stretch>
            <a:fillRect/>
          </a:stretch>
        </p:blipFill>
        <p:spPr>
          <a:xfrm>
            <a:off x="1527993" y="1772816"/>
            <a:ext cx="9895011" cy="4857749"/>
          </a:xfrm>
          <a:prstGeom prst="rect">
            <a:avLst/>
          </a:prstGeom>
        </p:spPr>
      </p:pic>
    </p:spTree>
    <p:extLst>
      <p:ext uri="{BB962C8B-B14F-4D97-AF65-F5344CB8AC3E}">
        <p14:creationId xmlns:p14="http://schemas.microsoft.com/office/powerpoint/2010/main" val="253014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presentiebenadering (methode)</a:t>
            </a:r>
          </a:p>
        </p:txBody>
      </p:sp>
      <p:pic>
        <p:nvPicPr>
          <p:cNvPr id="6" name="Tijdelijke aanduiding voor inhoud 5"/>
          <p:cNvPicPr>
            <a:picLocks noGrp="1" noChangeAspect="1"/>
          </p:cNvPicPr>
          <p:nvPr>
            <p:ph idx="1"/>
          </p:nvPr>
        </p:nvPicPr>
        <p:blipFill>
          <a:blip r:embed="rId2"/>
          <a:stretch>
            <a:fillRect/>
          </a:stretch>
        </p:blipFill>
        <p:spPr>
          <a:xfrm>
            <a:off x="2782044" y="1700808"/>
            <a:ext cx="6624736" cy="5016094"/>
          </a:xfrm>
          <a:prstGeom prst="rect">
            <a:avLst/>
          </a:prstGeom>
        </p:spPr>
      </p:pic>
    </p:spTree>
    <p:extLst>
      <p:ext uri="{BB962C8B-B14F-4D97-AF65-F5344CB8AC3E}">
        <p14:creationId xmlns:p14="http://schemas.microsoft.com/office/powerpoint/2010/main" val="33481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A74C38-B4BE-478E-9398-C6ABBDAE8907}"/>
              </a:ext>
            </a:extLst>
          </p:cNvPr>
          <p:cNvSpPr>
            <a:spLocks noGrp="1"/>
          </p:cNvSpPr>
          <p:nvPr>
            <p:ph type="title"/>
          </p:nvPr>
        </p:nvSpPr>
        <p:spPr/>
        <p:txBody>
          <a:bodyPr/>
          <a:lstStyle/>
          <a:p>
            <a:r>
              <a:rPr lang="nl-NL" dirty="0"/>
              <a:t>Inclusiecriteria erkenningstraject</a:t>
            </a:r>
          </a:p>
        </p:txBody>
      </p:sp>
      <p:sp>
        <p:nvSpPr>
          <p:cNvPr id="3" name="Tijdelijke aanduiding voor inhoud 2">
            <a:extLst>
              <a:ext uri="{FF2B5EF4-FFF2-40B4-BE49-F238E27FC236}">
                <a16:creationId xmlns:a16="http://schemas.microsoft.com/office/drawing/2014/main" id="{0440638C-3FB1-4663-8DE4-2A94D4DF2DFA}"/>
              </a:ext>
            </a:extLst>
          </p:cNvPr>
          <p:cNvSpPr>
            <a:spLocks noGrp="1"/>
          </p:cNvSpPr>
          <p:nvPr>
            <p:ph idx="1"/>
          </p:nvPr>
        </p:nvSpPr>
        <p:spPr/>
        <p:txBody>
          <a:bodyPr/>
          <a:lstStyle/>
          <a:p>
            <a:r>
              <a:rPr lang="nl-NL" dirty="0"/>
              <a:t>De interventie heeft als doel gezondheid te bevorderen of ziekte te voorkomen. De interventie wil het gedrag van burgers veranderen en/of hun omstandigheden beïnvloeden.</a:t>
            </a:r>
          </a:p>
          <a:p>
            <a:r>
              <a:rPr lang="nl-NL" dirty="0"/>
              <a:t>Er is een Nederlandse handleiding (indien van toepassing) en een procesevaluatie.</a:t>
            </a:r>
          </a:p>
          <a:p>
            <a:r>
              <a:rPr lang="nl-NL" dirty="0"/>
              <a:t>Er is een eigenaar (persoon of organisatie) die informatie kan geven.</a:t>
            </a:r>
          </a:p>
          <a:p>
            <a:r>
              <a:rPr lang="nl-NL" dirty="0"/>
              <a:t>De interventie is volledig ingevuld en gepubliceerd in de Interventiedatabase Gezond en Actief Leven.</a:t>
            </a:r>
          </a:p>
          <a:p>
            <a:r>
              <a:rPr lang="nl-NL" dirty="0"/>
              <a:t>Materialen zijn nog minimaal twee jaar beschikbaar.</a:t>
            </a:r>
          </a:p>
        </p:txBody>
      </p:sp>
    </p:spTree>
    <p:extLst>
      <p:ext uri="{BB962C8B-B14F-4D97-AF65-F5344CB8AC3E}">
        <p14:creationId xmlns:p14="http://schemas.microsoft.com/office/powerpoint/2010/main" val="2436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E5751-436C-4081-852E-D8C8962C475B}"/>
              </a:ext>
            </a:extLst>
          </p:cNvPr>
          <p:cNvSpPr>
            <a:spLocks noGrp="1"/>
          </p:cNvSpPr>
          <p:nvPr>
            <p:ph type="title"/>
          </p:nvPr>
        </p:nvSpPr>
        <p:spPr/>
        <p:txBody>
          <a:bodyPr/>
          <a:lstStyle/>
          <a:p>
            <a:r>
              <a:rPr lang="nl-NL" dirty="0"/>
              <a:t>Interventies per doelgroep</a:t>
            </a:r>
          </a:p>
        </p:txBody>
      </p:sp>
      <p:sp>
        <p:nvSpPr>
          <p:cNvPr id="3" name="Tijdelijke aanduiding voor inhoud 2">
            <a:extLst>
              <a:ext uri="{FF2B5EF4-FFF2-40B4-BE49-F238E27FC236}">
                <a16:creationId xmlns:a16="http://schemas.microsoft.com/office/drawing/2014/main" id="{78DCE837-8FBF-42BB-8331-CC776A426280}"/>
              </a:ext>
            </a:extLst>
          </p:cNvPr>
          <p:cNvSpPr>
            <a:spLocks noGrp="1"/>
          </p:cNvSpPr>
          <p:nvPr>
            <p:ph idx="1"/>
          </p:nvPr>
        </p:nvSpPr>
        <p:spPr/>
        <p:txBody>
          <a:bodyPr/>
          <a:lstStyle/>
          <a:p>
            <a:r>
              <a:rPr lang="nl-NL" dirty="0"/>
              <a:t>Gezond leven (o.a. diabetes, overgewicht en depressie). Overzicht van databanken met interventies:</a:t>
            </a:r>
          </a:p>
          <a:p>
            <a:endParaRPr lang="nl-NL" dirty="0"/>
          </a:p>
          <a:p>
            <a:endParaRPr lang="nl-NL" dirty="0"/>
          </a:p>
          <a:p>
            <a:pPr marL="0" indent="0" algn="ctr">
              <a:buNone/>
            </a:pPr>
            <a:r>
              <a:rPr lang="nl-NL" dirty="0">
                <a:hlinkClick r:id="rId2"/>
              </a:rPr>
              <a:t>Loket gezond leven</a:t>
            </a:r>
            <a:endParaRPr lang="nl-NL" dirty="0"/>
          </a:p>
        </p:txBody>
      </p:sp>
    </p:spTree>
    <p:extLst>
      <p:ext uri="{BB962C8B-B14F-4D97-AF65-F5344CB8AC3E}">
        <p14:creationId xmlns:p14="http://schemas.microsoft.com/office/powerpoint/2010/main" val="5282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B93EB-4B3E-4D66-A898-6933DF4E9856}"/>
              </a:ext>
            </a:extLst>
          </p:cNvPr>
          <p:cNvSpPr>
            <a:spLocks noGrp="1"/>
          </p:cNvSpPr>
          <p:nvPr>
            <p:ph type="title"/>
          </p:nvPr>
        </p:nvSpPr>
        <p:spPr/>
        <p:txBody>
          <a:bodyPr/>
          <a:lstStyle/>
          <a:p>
            <a:r>
              <a:rPr lang="nl-NL" dirty="0"/>
              <a:t>Project Interventie</a:t>
            </a:r>
          </a:p>
        </p:txBody>
      </p:sp>
      <p:sp>
        <p:nvSpPr>
          <p:cNvPr id="3" name="Tijdelijke aanduiding voor inhoud 2">
            <a:extLst>
              <a:ext uri="{FF2B5EF4-FFF2-40B4-BE49-F238E27FC236}">
                <a16:creationId xmlns:a16="http://schemas.microsoft.com/office/drawing/2014/main" id="{2735D87E-7D88-4498-85F3-E5AF9077B638}"/>
              </a:ext>
            </a:extLst>
          </p:cNvPr>
          <p:cNvSpPr>
            <a:spLocks noGrp="1"/>
          </p:cNvSpPr>
          <p:nvPr>
            <p:ph idx="1"/>
          </p:nvPr>
        </p:nvSpPr>
        <p:spPr/>
        <p:txBody>
          <a:bodyPr/>
          <a:lstStyle/>
          <a:p>
            <a:r>
              <a:rPr lang="nl-NL" dirty="0"/>
              <a:t>Gekoppeld aan het examengesprek, exameneenheid B</a:t>
            </a:r>
          </a:p>
          <a:p>
            <a:r>
              <a:rPr lang="nl-NL" dirty="0"/>
              <a:t>Examen: </a:t>
            </a:r>
            <a:r>
              <a:rPr lang="nl-NL" dirty="0">
                <a:solidFill>
                  <a:srgbClr val="FFFF00"/>
                </a:solidFill>
              </a:rPr>
              <a:t>P6-K1-W2</a:t>
            </a:r>
            <a:r>
              <a:rPr lang="nl-NL" dirty="0"/>
              <a:t>: Begeleidt de cliënt bij het leren omgaan met zijn situatie en het versterken van de eigen kracht</a:t>
            </a:r>
          </a:p>
          <a:p>
            <a:r>
              <a:rPr lang="nl-NL" dirty="0"/>
              <a:t>Criteria:</a:t>
            </a:r>
          </a:p>
          <a:p>
            <a:r>
              <a:rPr lang="nl-NL" dirty="0"/>
              <a:t>Verantwoordt de gemaakte keuzes in de ondersteuning vanuit de kennis van het begeleiden bij veranderingsprocessen</a:t>
            </a:r>
          </a:p>
          <a:p>
            <a:r>
              <a:rPr lang="nl-NL" dirty="0"/>
              <a:t>Verantwoordt de gemaakte keuzes in de ondersteuning vanuit de kennis van </a:t>
            </a:r>
            <a:r>
              <a:rPr lang="nl-NL" dirty="0">
                <a:solidFill>
                  <a:srgbClr val="FFFF00"/>
                </a:solidFill>
              </a:rPr>
              <a:t>specifieke begeleidingsmethodieken </a:t>
            </a:r>
            <a:r>
              <a:rPr lang="nl-NL" dirty="0"/>
              <a:t>en </a:t>
            </a:r>
            <a:r>
              <a:rPr lang="nl-NL" dirty="0">
                <a:solidFill>
                  <a:srgbClr val="FFFF00"/>
                </a:solidFill>
              </a:rPr>
              <a:t>interventietechnieken</a:t>
            </a:r>
          </a:p>
        </p:txBody>
      </p:sp>
    </p:spTree>
    <p:extLst>
      <p:ext uri="{BB962C8B-B14F-4D97-AF65-F5344CB8AC3E}">
        <p14:creationId xmlns:p14="http://schemas.microsoft.com/office/powerpoint/2010/main" val="255053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B91D5-6F53-448E-A345-9BCA62DC33BC}"/>
              </a:ext>
            </a:extLst>
          </p:cNvPr>
          <p:cNvSpPr>
            <a:spLocks noGrp="1"/>
          </p:cNvSpPr>
          <p:nvPr>
            <p:ph type="title"/>
          </p:nvPr>
        </p:nvSpPr>
        <p:spPr/>
        <p:txBody>
          <a:bodyPr/>
          <a:lstStyle/>
          <a:p>
            <a:r>
              <a:rPr lang="nl-NL" dirty="0"/>
              <a:t>Project Interventies</a:t>
            </a:r>
          </a:p>
        </p:txBody>
      </p:sp>
      <p:sp>
        <p:nvSpPr>
          <p:cNvPr id="3" name="Tijdelijke aanduiding voor inhoud 2">
            <a:extLst>
              <a:ext uri="{FF2B5EF4-FFF2-40B4-BE49-F238E27FC236}">
                <a16:creationId xmlns:a16="http://schemas.microsoft.com/office/drawing/2014/main" id="{391BE941-4DFD-4292-A6C0-84E329C69038}"/>
              </a:ext>
            </a:extLst>
          </p:cNvPr>
          <p:cNvSpPr>
            <a:spLocks noGrp="1"/>
          </p:cNvSpPr>
          <p:nvPr>
            <p:ph idx="1"/>
          </p:nvPr>
        </p:nvSpPr>
        <p:spPr>
          <a:xfrm>
            <a:off x="1522414" y="1905000"/>
            <a:ext cx="9144000" cy="4678362"/>
          </a:xfrm>
        </p:spPr>
        <p:txBody>
          <a:bodyPr>
            <a:normAutofit/>
          </a:bodyPr>
          <a:lstStyle/>
          <a:p>
            <a:r>
              <a:rPr lang="nl-NL" dirty="0"/>
              <a:t>Natuurlijk ook gekoppeld aan werkproces </a:t>
            </a:r>
            <a:r>
              <a:rPr lang="nl-NL" dirty="0">
                <a:solidFill>
                  <a:srgbClr val="FFFF00"/>
                </a:solidFill>
              </a:rPr>
              <a:t>B1-K1-W5</a:t>
            </a:r>
            <a:r>
              <a:rPr lang="nl-NL" dirty="0"/>
              <a:t> (exameneenheid D): Reageert op onvoorziene en crisissituaties.</a:t>
            </a:r>
          </a:p>
          <a:p>
            <a:r>
              <a:rPr lang="nl-NL" dirty="0"/>
              <a:t>In verslag moet komen te staan:</a:t>
            </a:r>
          </a:p>
          <a:p>
            <a:pPr lvl="1"/>
            <a:r>
              <a:rPr lang="nl-NL" sz="2400" dirty="0"/>
              <a:t>Situatie</a:t>
            </a:r>
          </a:p>
          <a:p>
            <a:pPr lvl="1"/>
            <a:r>
              <a:rPr lang="nl-NL" sz="2400" dirty="0"/>
              <a:t>Jouw taak</a:t>
            </a:r>
          </a:p>
          <a:p>
            <a:pPr lvl="1"/>
            <a:r>
              <a:rPr lang="nl-NL" sz="2400" dirty="0"/>
              <a:t>Gebeurtenis</a:t>
            </a:r>
          </a:p>
          <a:p>
            <a:pPr lvl="1"/>
            <a:r>
              <a:rPr lang="nl-NL" sz="2400" dirty="0"/>
              <a:t>Je handelen</a:t>
            </a:r>
          </a:p>
          <a:p>
            <a:r>
              <a:rPr lang="nl-NL" dirty="0"/>
              <a:t>Je verantwoording omvat – naast punten uit project risicoanalyse:</a:t>
            </a:r>
          </a:p>
          <a:p>
            <a:pPr lvl="1"/>
            <a:r>
              <a:rPr lang="nl-NL" sz="2400" dirty="0"/>
              <a:t>Je eigen grenzen</a:t>
            </a:r>
          </a:p>
          <a:p>
            <a:pPr lvl="1"/>
            <a:r>
              <a:rPr lang="nl-NL" sz="2400" dirty="0"/>
              <a:t>Je gevoelens</a:t>
            </a:r>
          </a:p>
        </p:txBody>
      </p:sp>
    </p:spTree>
    <p:extLst>
      <p:ext uri="{BB962C8B-B14F-4D97-AF65-F5344CB8AC3E}">
        <p14:creationId xmlns:p14="http://schemas.microsoft.com/office/powerpoint/2010/main" val="21421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00B4A-DB68-4305-B003-DCF75C78B01E}"/>
              </a:ext>
            </a:extLst>
          </p:cNvPr>
          <p:cNvSpPr>
            <a:spLocks noGrp="1"/>
          </p:cNvSpPr>
          <p:nvPr>
            <p:ph type="title"/>
          </p:nvPr>
        </p:nvSpPr>
        <p:spPr/>
        <p:txBody>
          <a:bodyPr>
            <a:normAutofit/>
          </a:bodyPr>
          <a:lstStyle/>
          <a:p>
            <a:r>
              <a:rPr lang="nl-NL" dirty="0"/>
              <a:t>Oplossingsgericht werken (methodiek)</a:t>
            </a:r>
          </a:p>
        </p:txBody>
      </p:sp>
      <p:sp>
        <p:nvSpPr>
          <p:cNvPr id="3" name="Tijdelijke aanduiding voor inhoud 2">
            <a:extLst>
              <a:ext uri="{FF2B5EF4-FFF2-40B4-BE49-F238E27FC236}">
                <a16:creationId xmlns:a16="http://schemas.microsoft.com/office/drawing/2014/main" id="{0CDB1B6D-6A06-4311-8C4B-BA83C5123C30}"/>
              </a:ext>
            </a:extLst>
          </p:cNvPr>
          <p:cNvSpPr>
            <a:spLocks noGrp="1"/>
          </p:cNvSpPr>
          <p:nvPr>
            <p:ph idx="1"/>
          </p:nvPr>
        </p:nvSpPr>
        <p:spPr/>
        <p:txBody>
          <a:bodyPr>
            <a:normAutofit/>
          </a:bodyPr>
          <a:lstStyle/>
          <a:p>
            <a:r>
              <a:rPr lang="nl-NL" dirty="0"/>
              <a:t>De kern van oplossingsgericht werken methodiek (OW) gaat uit van de gewenste situatie, richt zich op bereikte successen, competenties en mogelijkheden en werkt vanuit het “Stap voor stap” principe. </a:t>
            </a:r>
          </a:p>
          <a:p>
            <a:r>
              <a:rPr lang="nl-NL" dirty="0"/>
              <a:t>Bij de oplossingsgericht werken methodiek kijken we naar de successen die je al gerealiseerd hebt. </a:t>
            </a:r>
          </a:p>
          <a:p>
            <a:r>
              <a:rPr lang="nl-NL" dirty="0"/>
              <a:t>Waar ben je goed in, waar word je blij van, wat helpt je en wat heeft al geholpen. </a:t>
            </a:r>
          </a:p>
          <a:p>
            <a:r>
              <a:rPr lang="nl-NL" dirty="0"/>
              <a:t>Oplossingsgericht werken is een positieve, krachtige manier om veranderingen bij mensen, teams en organisaties te realiseren en heeft zich in de praktijk reeds bewezen.</a:t>
            </a:r>
            <a:endParaRPr lang="nl-NL" sz="2400" dirty="0"/>
          </a:p>
        </p:txBody>
      </p:sp>
    </p:spTree>
    <p:extLst>
      <p:ext uri="{BB962C8B-B14F-4D97-AF65-F5344CB8AC3E}">
        <p14:creationId xmlns:p14="http://schemas.microsoft.com/office/powerpoint/2010/main" val="2789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Vraaggericht werken (methodiek)</a:t>
            </a:r>
          </a:p>
        </p:txBody>
      </p:sp>
      <p:sp>
        <p:nvSpPr>
          <p:cNvPr id="3" name="Tijdelijke aanduiding voor inhoud 2"/>
          <p:cNvSpPr>
            <a:spLocks noGrp="1"/>
          </p:cNvSpPr>
          <p:nvPr>
            <p:ph idx="1"/>
          </p:nvPr>
        </p:nvSpPr>
        <p:spPr>
          <a:xfrm>
            <a:off x="1522414" y="1905000"/>
            <a:ext cx="9144000" cy="4548336"/>
          </a:xfrm>
        </p:spPr>
        <p:txBody>
          <a:bodyPr/>
          <a:lstStyle/>
          <a:p>
            <a:r>
              <a:rPr lang="nl-NL" dirty="0"/>
              <a:t>Bij vraaggericht werken kies je samen (!) met de cliënt een verantwoorde aanpak die bij de cliënt, zijn hulpvraag en zijn situatie past. Je probeert de wensen van de cliënt zo dicht mogelijk te benaderen.</a:t>
            </a:r>
          </a:p>
          <a:p>
            <a:r>
              <a:rPr lang="nl-NL" dirty="0"/>
              <a:t>Vraaggericht werken is het vragen naar de mening en beleving van cliënten over de geboden hulp, consequenties hieruit trekken voor zowel de inhoud van de hulp als de organisatie ervan. </a:t>
            </a:r>
          </a:p>
          <a:p>
            <a:r>
              <a:rPr lang="nl-NL" dirty="0"/>
              <a:t>Vraaggericht werken betekent dat niet het aanbod van de instelling, maar de vraag van de cliënt centraal staat. </a:t>
            </a:r>
          </a:p>
          <a:p>
            <a:r>
              <a:rPr lang="nl-NL" dirty="0"/>
              <a:t>Een zodanig aanbod wordt ontworpen dat het goed aansluit bij de individuele behoefte van de cliënt. </a:t>
            </a:r>
          </a:p>
        </p:txBody>
      </p:sp>
    </p:spTree>
    <p:extLst>
      <p:ext uri="{BB962C8B-B14F-4D97-AF65-F5344CB8AC3E}">
        <p14:creationId xmlns:p14="http://schemas.microsoft.com/office/powerpoint/2010/main" val="1298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E97F3-8277-4201-8F5B-E5BDD36C6F2D}"/>
              </a:ext>
            </a:extLst>
          </p:cNvPr>
          <p:cNvSpPr>
            <a:spLocks noGrp="1"/>
          </p:cNvSpPr>
          <p:nvPr>
            <p:ph type="title"/>
          </p:nvPr>
        </p:nvSpPr>
        <p:spPr/>
        <p:txBody>
          <a:bodyPr/>
          <a:lstStyle/>
          <a:p>
            <a:r>
              <a:rPr lang="nl-NL" dirty="0"/>
              <a:t>Interventies op de werkvloer</a:t>
            </a:r>
          </a:p>
        </p:txBody>
      </p:sp>
      <p:sp>
        <p:nvSpPr>
          <p:cNvPr id="3" name="Tijdelijke aanduiding voor inhoud 2">
            <a:extLst>
              <a:ext uri="{FF2B5EF4-FFF2-40B4-BE49-F238E27FC236}">
                <a16:creationId xmlns:a16="http://schemas.microsoft.com/office/drawing/2014/main" id="{448F4516-37B8-4D5F-B0DC-832471218EED}"/>
              </a:ext>
            </a:extLst>
          </p:cNvPr>
          <p:cNvSpPr>
            <a:spLocks noGrp="1"/>
          </p:cNvSpPr>
          <p:nvPr>
            <p:ph idx="1"/>
          </p:nvPr>
        </p:nvSpPr>
        <p:spPr/>
        <p:txBody>
          <a:bodyPr/>
          <a:lstStyle/>
          <a:p>
            <a:r>
              <a:rPr lang="nl-NL" dirty="0" err="1"/>
              <a:t>Aena</a:t>
            </a:r>
            <a:r>
              <a:rPr lang="nl-NL" dirty="0"/>
              <a:t> in combinatie met inventarisatie Interventies</a:t>
            </a:r>
          </a:p>
          <a:p>
            <a:r>
              <a:rPr lang="nl-NL" dirty="0"/>
              <a:t>Welke methodiek gebruiken jullie op het werk (vraagrecht of oplossingsgericht)?</a:t>
            </a:r>
          </a:p>
          <a:p>
            <a:r>
              <a:rPr lang="nl-NL" dirty="0"/>
              <a:t>Welke interventies worden er toegepast op </a:t>
            </a:r>
            <a:r>
              <a:rPr lang="nl-NL"/>
              <a:t>je werk?</a:t>
            </a:r>
            <a:endParaRPr lang="nl-NL" dirty="0"/>
          </a:p>
          <a:p>
            <a:r>
              <a:rPr lang="nl-NL" dirty="0"/>
              <a:t>Waar heb je zelf ervaring mee opgedaan?</a:t>
            </a:r>
          </a:p>
          <a:p>
            <a:r>
              <a:rPr lang="nl-NL" dirty="0"/>
              <a:t>Wat zou je graag extra als interventie willen zien op je werk?</a:t>
            </a:r>
          </a:p>
        </p:txBody>
      </p:sp>
    </p:spTree>
    <p:extLst>
      <p:ext uri="{BB962C8B-B14F-4D97-AF65-F5344CB8AC3E}">
        <p14:creationId xmlns:p14="http://schemas.microsoft.com/office/powerpoint/2010/main" val="398425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Coachend begeleiden (methode)</a:t>
            </a:r>
          </a:p>
        </p:txBody>
      </p:sp>
      <p:sp>
        <p:nvSpPr>
          <p:cNvPr id="3" name="Tijdelijke aanduiding voor inhoud 2"/>
          <p:cNvSpPr>
            <a:spLocks noGrp="1"/>
          </p:cNvSpPr>
          <p:nvPr>
            <p:ph idx="1"/>
          </p:nvPr>
        </p:nvSpPr>
        <p:spPr/>
        <p:txBody>
          <a:bodyPr/>
          <a:lstStyle/>
          <a:p>
            <a:r>
              <a:rPr lang="nl-NL" dirty="0"/>
              <a:t>Een begeleidingsvorm waarbij je de cliënt uitdaagt en ondersteunt in een ontwikkelingsproces dat:</a:t>
            </a:r>
          </a:p>
          <a:p>
            <a:pPr lvl="1"/>
            <a:r>
              <a:rPr lang="nl-NL" sz="2400" dirty="0"/>
              <a:t>Toekomstgericht is</a:t>
            </a:r>
          </a:p>
          <a:p>
            <a:pPr lvl="1"/>
            <a:r>
              <a:rPr lang="nl-NL" sz="2400" dirty="0"/>
              <a:t>Door de cliënt zelf wordt gestuurd</a:t>
            </a:r>
          </a:p>
          <a:p>
            <a:pPr lvl="1"/>
            <a:r>
              <a:rPr lang="nl-NL" sz="2400" dirty="0"/>
              <a:t>Aansluit bij de concrete context en ervaringen van de cliënt</a:t>
            </a:r>
          </a:p>
          <a:p>
            <a:pPr lvl="1"/>
            <a:r>
              <a:rPr lang="nl-NL" sz="2400" dirty="0"/>
              <a:t>Bijdraagt aan de gelijkwaardigheid van jullie relatie</a:t>
            </a:r>
          </a:p>
          <a:p>
            <a:endParaRPr lang="nl-NL" sz="2800" dirty="0"/>
          </a:p>
          <a:p>
            <a:r>
              <a:rPr lang="nl-NL" dirty="0"/>
              <a:t>De cliënt is de expert / de hulpverlener moet achteroverleunen</a:t>
            </a:r>
          </a:p>
        </p:txBody>
      </p:sp>
    </p:spTree>
    <p:extLst>
      <p:ext uri="{BB962C8B-B14F-4D97-AF65-F5344CB8AC3E}">
        <p14:creationId xmlns:p14="http://schemas.microsoft.com/office/powerpoint/2010/main" val="14269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Son-Rise methode</a:t>
            </a:r>
          </a:p>
        </p:txBody>
      </p:sp>
      <p:sp>
        <p:nvSpPr>
          <p:cNvPr id="3" name="Tijdelijke aanduiding voor inhoud 2"/>
          <p:cNvSpPr>
            <a:spLocks noGrp="1"/>
          </p:cNvSpPr>
          <p:nvPr>
            <p:ph idx="1"/>
          </p:nvPr>
        </p:nvSpPr>
        <p:spPr/>
        <p:txBody>
          <a:bodyPr>
            <a:normAutofit/>
          </a:bodyPr>
          <a:lstStyle/>
          <a:p>
            <a:r>
              <a:rPr lang="nl-NL" dirty="0"/>
              <a:t>Son-</a:t>
            </a:r>
            <a:r>
              <a:rPr lang="nl-NL" dirty="0" err="1"/>
              <a:t>rise</a:t>
            </a:r>
            <a:r>
              <a:rPr lang="nl-NL" dirty="0"/>
              <a:t> is een intensieve vorm van therapie, waarbij het kind hele dagen één-op-één begeleid wordt door een team van vaste ‘spelers’, die het kind telkens in zijn gedrag volgen. Het kind wordt bovendien steeds uitgedaagd om contact te maken. Oók oogcontact, wat voor een autist zo moeilijk is.</a:t>
            </a:r>
          </a:p>
          <a:p>
            <a:r>
              <a:rPr lang="nl-NL" dirty="0"/>
              <a:t>Alleen zo krijgt het kind volgens deze aanpak de sociale vaardigheden die nodig zijn om andere noodzakelijke dingen te kunnen leren.</a:t>
            </a:r>
          </a:p>
          <a:p>
            <a:endParaRPr lang="nl-NL" dirty="0"/>
          </a:p>
        </p:txBody>
      </p:sp>
    </p:spTree>
    <p:extLst>
      <p:ext uri="{BB962C8B-B14F-4D97-AF65-F5344CB8AC3E}">
        <p14:creationId xmlns:p14="http://schemas.microsoft.com/office/powerpoint/2010/main" val="427500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Son-Rise methode</a:t>
            </a:r>
          </a:p>
        </p:txBody>
      </p:sp>
      <p:sp>
        <p:nvSpPr>
          <p:cNvPr id="3" name="Tijdelijke aanduiding voor inhoud 2"/>
          <p:cNvSpPr>
            <a:spLocks noGrp="1"/>
          </p:cNvSpPr>
          <p:nvPr>
            <p:ph idx="1"/>
          </p:nvPr>
        </p:nvSpPr>
        <p:spPr/>
        <p:txBody>
          <a:bodyPr/>
          <a:lstStyle/>
          <a:p>
            <a:r>
              <a:rPr lang="nl-NL" dirty="0">
                <a:hlinkClick r:id="rId2"/>
              </a:rPr>
              <a:t>https://www.youtube.com/watch?v=kXpf4hwO860&amp;t=60s </a:t>
            </a:r>
          </a:p>
          <a:p>
            <a:r>
              <a:rPr lang="nl-NL" dirty="0">
                <a:hlinkClick r:id="rId2"/>
              </a:rPr>
              <a:t>https://www.youtube.com/watch?v=wcMgrKUqR9o&amp;t=118s</a:t>
            </a:r>
            <a:endParaRPr lang="nl-NL" dirty="0"/>
          </a:p>
          <a:p>
            <a:r>
              <a:rPr lang="nl-NL" dirty="0"/>
              <a:t>Ook wel de option-methode genoemd</a:t>
            </a:r>
          </a:p>
          <a:p>
            <a:r>
              <a:rPr lang="nl-NL" dirty="0"/>
              <a:t>Het imiteren van de gedragingen van een autistisch kind. Niet de begeleider/ouder bepaalt wat er gaat gebeuren maar het kind. Begeleider/ouder volgt de beweging van het kind</a:t>
            </a:r>
          </a:p>
          <a:p>
            <a:r>
              <a:rPr lang="nl-NL" dirty="0">
                <a:solidFill>
                  <a:srgbClr val="FFFF00"/>
                </a:solidFill>
              </a:rPr>
              <a:t>Papegaaien</a:t>
            </a:r>
            <a:r>
              <a:rPr lang="nl-NL" dirty="0"/>
              <a:t>! Alles wat een ander doet nadoen</a:t>
            </a:r>
          </a:p>
          <a:p>
            <a:r>
              <a:rPr lang="nl-NL" dirty="0"/>
              <a:t>Geen echolalie = zeggen of nadoen zonder het te begrijpen</a:t>
            </a:r>
          </a:p>
        </p:txBody>
      </p:sp>
    </p:spTree>
    <p:extLst>
      <p:ext uri="{BB962C8B-B14F-4D97-AF65-F5344CB8AC3E}">
        <p14:creationId xmlns:p14="http://schemas.microsoft.com/office/powerpoint/2010/main" val="29248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Son-Rise methode</a:t>
            </a:r>
          </a:p>
        </p:txBody>
      </p:sp>
      <p:sp>
        <p:nvSpPr>
          <p:cNvPr id="3" name="Tijdelijke aanduiding voor inhoud 2"/>
          <p:cNvSpPr>
            <a:spLocks noGrp="1"/>
          </p:cNvSpPr>
          <p:nvPr>
            <p:ph idx="1"/>
          </p:nvPr>
        </p:nvSpPr>
        <p:spPr/>
        <p:txBody>
          <a:bodyPr/>
          <a:lstStyle/>
          <a:p>
            <a:r>
              <a:rPr lang="nl-NL" dirty="0"/>
              <a:t>Oefening in tweetallen</a:t>
            </a:r>
          </a:p>
          <a:p>
            <a:pPr lvl="1"/>
            <a:r>
              <a:rPr lang="nl-NL" sz="2400" dirty="0"/>
              <a:t>Ga tegenover elkaar staan</a:t>
            </a:r>
          </a:p>
          <a:p>
            <a:pPr lvl="1"/>
            <a:r>
              <a:rPr lang="nl-NL" sz="2400" dirty="0"/>
              <a:t>Spreek af wie begint</a:t>
            </a:r>
          </a:p>
          <a:p>
            <a:pPr lvl="1"/>
            <a:r>
              <a:rPr lang="nl-NL" sz="2400" dirty="0"/>
              <a:t>Degene die begint maakt met lichaam bewegingen en vertelt een verhaal</a:t>
            </a:r>
          </a:p>
          <a:p>
            <a:pPr lvl="1"/>
            <a:r>
              <a:rPr lang="nl-NL" sz="2400" dirty="0"/>
              <a:t>De ander neemt exact de houding over en kopieert ook het gesproken woord op klank en intonatie</a:t>
            </a:r>
          </a:p>
          <a:p>
            <a:pPr lvl="1"/>
            <a:r>
              <a:rPr lang="nl-NL" sz="2400" dirty="0"/>
              <a:t>Geef elkaar de tijd bij de uitvoering</a:t>
            </a:r>
          </a:p>
          <a:p>
            <a:pPr lvl="1"/>
            <a:r>
              <a:rPr lang="nl-NL" sz="2400" dirty="0"/>
              <a:t>Doe de oefening maximaal 2 minuten</a:t>
            </a:r>
          </a:p>
          <a:p>
            <a:pPr lvl="1"/>
            <a:r>
              <a:rPr lang="nl-NL" sz="2400" dirty="0"/>
              <a:t>Draai dan de rollen om</a:t>
            </a:r>
          </a:p>
        </p:txBody>
      </p:sp>
    </p:spTree>
    <p:extLst>
      <p:ext uri="{BB962C8B-B14F-4D97-AF65-F5344CB8AC3E}">
        <p14:creationId xmlns:p14="http://schemas.microsoft.com/office/powerpoint/2010/main" val="4549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olbo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9_TF02804846_TF02804846" id="{C94990DC-43D7-4EDA-AD9F-2CC864971898}" vid="{43BD6323-6600-4C9E-A44A-05BED6317C3C}"/>
    </a:ext>
  </a:extLst>
</a:theme>
</file>

<file path=ppt/theme/theme2.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1" ma:contentTypeDescription="Een nieuw document maken." ma:contentTypeScope="" ma:versionID="62f3085fd7cb8d9ea273e0ee4216180f">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0f9bf6f3c5bf72a60ccecc636f7542b1"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3B1A9-E34B-4500-B6DC-D9462247D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E7A0D-F127-4916-B13A-516CCB0A877D}">
  <ds:schemaRefs>
    <ds:schemaRef ds:uri="http://schemas.microsoft.com/sharepoint/v3/contenttype/forms"/>
  </ds:schemaRefs>
</ds:datastoreItem>
</file>

<file path=customXml/itemProps3.xml><?xml version="1.0" encoding="utf-8"?>
<ds:datastoreItem xmlns:ds="http://schemas.openxmlformats.org/officeDocument/2006/customXml" ds:itemID="{F791BBCC-519D-4CF7-8B08-B80A5BE3996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69eb86d-0fb8-4364-bb17-d27f6b2029d0"/>
    <ds:schemaRef ds:uri="0bfbde32-856c-4dfd-bc38-4322d606c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Schoolbordpresentatie voor het onderwijs (breedbeeld)</Template>
  <TotalTime>1461</TotalTime>
  <Words>1572</Words>
  <Application>Microsoft Office PowerPoint</Application>
  <PresentationFormat>Aangepast</PresentationFormat>
  <Paragraphs>145</Paragraphs>
  <Slides>25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Consolas</vt:lpstr>
      <vt:lpstr>Corbel</vt:lpstr>
      <vt:lpstr>Schoolbord 16x9</vt:lpstr>
      <vt:lpstr>Interventies</vt:lpstr>
      <vt:lpstr>Vormen interventies</vt:lpstr>
      <vt:lpstr>Oplossingsgericht werken (methodiek)</vt:lpstr>
      <vt:lpstr>Vraaggericht werken (methodiek)</vt:lpstr>
      <vt:lpstr>Interventies op de werkvloer</vt:lpstr>
      <vt:lpstr>Coachend begeleiden (methode)</vt:lpstr>
      <vt:lpstr>Son-Rise methode</vt:lpstr>
      <vt:lpstr>Son-Rise methode</vt:lpstr>
      <vt:lpstr>Oefening Son-Rise methode</vt:lpstr>
      <vt:lpstr>TEACCH</vt:lpstr>
      <vt:lpstr>PowerPoint-presentatie</vt:lpstr>
      <vt:lpstr>PowerPoint-presentatie</vt:lpstr>
      <vt:lpstr>Geef me de 5 (Colette de Bruin-Wanrooij)</vt:lpstr>
      <vt:lpstr>Geef me de 5</vt:lpstr>
      <vt:lpstr>Methode Vlaskamp </vt:lpstr>
      <vt:lpstr>Model Triple C Triple C</vt:lpstr>
      <vt:lpstr>Model Bol/EIM BOL</vt:lpstr>
      <vt:lpstr>Model Rehabilitatie en Herstel</vt:lpstr>
      <vt:lpstr>Video home training (methode)</vt:lpstr>
      <vt:lpstr>Gordon-methode (methode)</vt:lpstr>
      <vt:lpstr>De presentiebenadering (methode)</vt:lpstr>
      <vt:lpstr>Inclusiecriteria erkenningstraject</vt:lpstr>
      <vt:lpstr>Interventies per doelgroep</vt:lpstr>
      <vt:lpstr>Project Interventie</vt:lpstr>
      <vt:lpstr>Project Interventies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Interventies</dc:title>
  <dc:creator>Sieger Rinzema</dc:creator>
  <cp:lastModifiedBy>Sieger Rinzema</cp:lastModifiedBy>
  <cp:revision>2</cp:revision>
  <dcterms:created xsi:type="dcterms:W3CDTF">2019-09-03T12:51:34Z</dcterms:created>
  <dcterms:modified xsi:type="dcterms:W3CDTF">2019-10-01T09:56:01Z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